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6" r:id="rId1"/>
  </p:sldMasterIdLst>
  <p:notesMasterIdLst>
    <p:notesMasterId r:id="rId39"/>
  </p:notesMasterIdLst>
  <p:handoutMasterIdLst>
    <p:handoutMasterId r:id="rId40"/>
  </p:handoutMasterIdLst>
  <p:sldIdLst>
    <p:sldId id="256" r:id="rId2"/>
    <p:sldId id="257" r:id="rId3"/>
    <p:sldId id="267" r:id="rId4"/>
    <p:sldId id="275" r:id="rId5"/>
    <p:sldId id="499" r:id="rId6"/>
    <p:sldId id="318" r:id="rId7"/>
    <p:sldId id="500" r:id="rId8"/>
    <p:sldId id="501" r:id="rId9"/>
    <p:sldId id="323" r:id="rId10"/>
    <p:sldId id="502" r:id="rId11"/>
    <p:sldId id="503" r:id="rId12"/>
    <p:sldId id="487" r:id="rId13"/>
    <p:sldId id="498" r:id="rId14"/>
    <p:sldId id="506" r:id="rId15"/>
    <p:sldId id="507" r:id="rId16"/>
    <p:sldId id="489" r:id="rId17"/>
    <p:sldId id="490" r:id="rId18"/>
    <p:sldId id="491" r:id="rId19"/>
    <p:sldId id="492" r:id="rId20"/>
    <p:sldId id="514" r:id="rId21"/>
    <p:sldId id="477" r:id="rId22"/>
    <p:sldId id="312" r:id="rId23"/>
    <p:sldId id="313" r:id="rId24"/>
    <p:sldId id="315" r:id="rId25"/>
    <p:sldId id="314" r:id="rId26"/>
    <p:sldId id="406" r:id="rId27"/>
    <p:sldId id="422" r:id="rId28"/>
    <p:sldId id="474" r:id="rId29"/>
    <p:sldId id="509" r:id="rId30"/>
    <p:sldId id="510" r:id="rId31"/>
    <p:sldId id="511" r:id="rId32"/>
    <p:sldId id="519" r:id="rId33"/>
    <p:sldId id="513" r:id="rId34"/>
    <p:sldId id="515" r:id="rId35"/>
    <p:sldId id="383" r:id="rId36"/>
    <p:sldId id="508" r:id="rId37"/>
    <p:sldId id="473"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hele Ybarra" initials="MY" lastIdx="6"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3" autoAdjust="0"/>
    <p:restoredTop sz="99169" autoAdjust="0"/>
  </p:normalViewPr>
  <p:slideViewPr>
    <p:cSldViewPr>
      <p:cViewPr varScale="1">
        <p:scale>
          <a:sx n="79" d="100"/>
          <a:sy n="79" d="100"/>
        </p:scale>
        <p:origin x="-906"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7992"/>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F8C5CD-484D-4985-9FAE-D0321E7C4A7F}" type="datetimeFigureOut">
              <a:rPr lang="en-US" smtClean="0"/>
              <a:pPr/>
              <a:t>10/6/2010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5C0C7C9-19B7-4EF8-A9A2-83B47D95F12D}"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0CAF52-5BD3-41E9-B21A-EFC27FC871D8}" type="datetimeFigureOut">
              <a:rPr lang="en-US" smtClean="0"/>
              <a:pPr/>
              <a:t>10/6/2010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807FB4-5B27-4E1D-89C0-133EFA3501D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807FB4-5B27-4E1D-89C0-133EFA3501DF}"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Terms often used interchangeably but there are some key differences….</a:t>
            </a:r>
            <a:endParaRPr lang="en-US" dirty="0"/>
          </a:p>
        </p:txBody>
      </p:sp>
      <p:sp>
        <p:nvSpPr>
          <p:cNvPr id="4" name="Slide Number Placeholder 3"/>
          <p:cNvSpPr>
            <a:spLocks noGrp="1"/>
          </p:cNvSpPr>
          <p:nvPr>
            <p:ph type="sldNum" sz="quarter" idx="10"/>
          </p:nvPr>
        </p:nvSpPr>
        <p:spPr/>
        <p:txBody>
          <a:bodyPr/>
          <a:lstStyle/>
          <a:p>
            <a:fld id="{6F807FB4-5B27-4E1D-89C0-133EFA3501DF}"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Terms often used interchangeably but there are some key differences….</a:t>
            </a:r>
            <a:endParaRPr lang="en-US" dirty="0"/>
          </a:p>
        </p:txBody>
      </p:sp>
      <p:sp>
        <p:nvSpPr>
          <p:cNvPr id="4" name="Slide Number Placeholder 3"/>
          <p:cNvSpPr>
            <a:spLocks noGrp="1"/>
          </p:cNvSpPr>
          <p:nvPr>
            <p:ph type="sldNum" sz="quarter" idx="10"/>
          </p:nvPr>
        </p:nvSpPr>
        <p:spPr/>
        <p:txBody>
          <a:bodyPr/>
          <a:lstStyle/>
          <a:p>
            <a:fld id="{6F807FB4-5B27-4E1D-89C0-133EFA3501DF}"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807FB4-5B27-4E1D-89C0-133EFA3501DF}"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807FB4-5B27-4E1D-89C0-133EFA3501DF}"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807FB4-5B27-4E1D-89C0-133EFA3501DF}"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807FB4-5B27-4E1D-89C0-133EFA3501DF}"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807FB4-5B27-4E1D-89C0-133EFA3501DF}"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807FB4-5B27-4E1D-89C0-133EFA3501DF}"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807FB4-5B27-4E1D-89C0-133EFA3501DF}" type="slidenum">
              <a:rPr lang="en-US" smtClean="0"/>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807FB4-5B27-4E1D-89C0-133EFA3501DF}" type="slidenum">
              <a:rPr lang="en-US" smtClean="0"/>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807FB4-5B27-4E1D-89C0-133EFA3501DF}" type="slidenum">
              <a:rPr lang="en-US" smtClean="0"/>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807FB4-5B27-4E1D-89C0-133EFA3501DF}" type="slidenum">
              <a:rPr lang="en-US" smtClean="0"/>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Based</a:t>
            </a:r>
            <a:r>
              <a:rPr lang="en-US" baseline="0" dirty="0" smtClean="0"/>
              <a:t> on focus groups conducted by researchers at the Pew Internet &amp; American Life Project</a:t>
            </a:r>
            <a:endParaRPr lang="en-US" dirty="0"/>
          </a:p>
        </p:txBody>
      </p:sp>
      <p:sp>
        <p:nvSpPr>
          <p:cNvPr id="4" name="Slide Number Placeholder 3"/>
          <p:cNvSpPr>
            <a:spLocks noGrp="1"/>
          </p:cNvSpPr>
          <p:nvPr>
            <p:ph type="sldNum" sz="quarter" idx="10"/>
          </p:nvPr>
        </p:nvSpPr>
        <p:spPr/>
        <p:txBody>
          <a:bodyPr/>
          <a:lstStyle/>
          <a:p>
            <a:fld id="{6F807FB4-5B27-4E1D-89C0-133EFA3501DF}" type="slidenum">
              <a:rPr lang="en-US" smtClean="0"/>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807FB4-5B27-4E1D-89C0-133EFA3501DF}" type="slidenum">
              <a:rPr lang="en-US" smtClean="0"/>
              <a:pPr/>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DCC6F5-4147-412F-B64D-11250A327A0E}" type="slidenum">
              <a:rPr lang="en-US"/>
              <a:pPr/>
              <a:t>26</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569439-8842-476D-A2E7-924F78D565D3}" type="slidenum">
              <a:rPr lang="en-US"/>
              <a:pPr/>
              <a:t>27</a:t>
            </a:fld>
            <a:endParaRPr lang="en-US"/>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r>
              <a:rPr lang="en-US" dirty="0"/>
              <a:t>We could not find an association between sending or posting personal information that suggests doing those things </a:t>
            </a:r>
            <a:r>
              <a:rPr lang="en-US" u="sng" dirty="0"/>
              <a:t>alone</a:t>
            </a:r>
            <a:r>
              <a:rPr lang="en-US" dirty="0"/>
              <a:t> increases the risk of solicitation. This may be surprising however…</a:t>
            </a:r>
          </a:p>
          <a:p>
            <a:endParaRPr lang="en-US" dirty="0" smtClean="0"/>
          </a:p>
          <a:p>
            <a:pPr>
              <a:buFontTx/>
              <a:buNone/>
            </a:pPr>
            <a:r>
              <a:rPr lang="en-US" dirty="0" smtClean="0"/>
              <a:t>Information that identifies youth is posted in numerous places online</a:t>
            </a:r>
          </a:p>
          <a:p>
            <a:pPr lvl="1"/>
            <a:r>
              <a:rPr lang="en-US" dirty="0" smtClean="0"/>
              <a:t>Online newspapers</a:t>
            </a:r>
          </a:p>
          <a:p>
            <a:pPr lvl="1"/>
            <a:r>
              <a:rPr lang="en-US" dirty="0" smtClean="0"/>
              <a:t>School websites</a:t>
            </a:r>
          </a:p>
          <a:p>
            <a:pPr lvl="1"/>
            <a:r>
              <a:rPr lang="en-US" dirty="0" smtClean="0"/>
              <a:t>Youth programs</a:t>
            </a:r>
          </a:p>
          <a:p>
            <a:pPr lvl="1"/>
            <a:endParaRPr lang="en-US" dirty="0" smtClean="0"/>
          </a:p>
          <a:p>
            <a:pPr>
              <a:buFontTx/>
              <a:buNone/>
            </a:pPr>
            <a:r>
              <a:rPr lang="en-US" dirty="0" smtClean="0"/>
              <a:t>The information highway is a public street</a:t>
            </a:r>
          </a:p>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9B2B71E-0935-4D48-8E84-F98509F1C985}" type="slidenum">
              <a:rPr lang="en-US" smtClean="0"/>
              <a:pPr/>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r>
              <a:rPr lang="en-US" smtClean="0"/>
              <a:t>5/7/2010</a:t>
            </a:r>
            <a:endParaRPr lang="en-US"/>
          </a:p>
        </p:txBody>
      </p:sp>
      <p:sp>
        <p:nvSpPr>
          <p:cNvPr id="17" name="Footer Placeholder 16"/>
          <p:cNvSpPr>
            <a:spLocks noGrp="1"/>
          </p:cNvSpPr>
          <p:nvPr>
            <p:ph type="ftr" sz="quarter" idx="11"/>
          </p:nvPr>
        </p:nvSpPr>
        <p:spPr/>
        <p:txBody>
          <a:bodyPr/>
          <a:lstStyle>
            <a:extLst/>
          </a:lstStyle>
          <a:p>
            <a:r>
              <a:rPr lang="en-US" smtClean="0"/>
              <a:t>University of New Hampshire Professional Development &amp; Training</a:t>
            </a:r>
            <a:endParaRPr lang="en-US"/>
          </a:p>
        </p:txBody>
      </p:sp>
      <p:sp>
        <p:nvSpPr>
          <p:cNvPr id="29" name="Slide Number Placeholder 28"/>
          <p:cNvSpPr>
            <a:spLocks noGrp="1"/>
          </p:cNvSpPr>
          <p:nvPr>
            <p:ph type="sldNum" sz="quarter" idx="12"/>
          </p:nvPr>
        </p:nvSpPr>
        <p:spPr/>
        <p:txBody>
          <a:bodyPr/>
          <a:lstStyle>
            <a:extLst/>
          </a:lstStyle>
          <a:p>
            <a:fld id="{32DD0705-9511-4855-A56D-0B6EA0C1BFF8}"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en-US" smtClean="0"/>
              <a:t>5/7/2010</a:t>
            </a:r>
            <a:endParaRPr lang="en-US"/>
          </a:p>
        </p:txBody>
      </p:sp>
      <p:sp>
        <p:nvSpPr>
          <p:cNvPr id="5" name="Footer Placeholder 4"/>
          <p:cNvSpPr>
            <a:spLocks noGrp="1"/>
          </p:cNvSpPr>
          <p:nvPr>
            <p:ph type="ftr" sz="quarter" idx="11"/>
          </p:nvPr>
        </p:nvSpPr>
        <p:spPr/>
        <p:txBody>
          <a:bodyPr/>
          <a:lstStyle>
            <a:extLst/>
          </a:lstStyle>
          <a:p>
            <a:r>
              <a:rPr lang="en-US" smtClean="0"/>
              <a:t>University of New Hampshire Professional Development &amp; Training</a:t>
            </a:r>
            <a:endParaRPr lang="en-US"/>
          </a:p>
        </p:txBody>
      </p:sp>
      <p:sp>
        <p:nvSpPr>
          <p:cNvPr id="6" name="Slide Number Placeholder 5"/>
          <p:cNvSpPr>
            <a:spLocks noGrp="1"/>
          </p:cNvSpPr>
          <p:nvPr>
            <p:ph type="sldNum" sz="quarter" idx="12"/>
          </p:nvPr>
        </p:nvSpPr>
        <p:spPr/>
        <p:txBody>
          <a:bodyPr/>
          <a:lstStyle>
            <a:extLst/>
          </a:lstStyle>
          <a:p>
            <a:fld id="{32DD0705-9511-4855-A56D-0B6EA0C1BFF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r>
              <a:rPr lang="en-US" smtClean="0"/>
              <a:t>5/7/2010</a:t>
            </a:r>
            <a:endParaRPr lang="en-US"/>
          </a:p>
        </p:txBody>
      </p:sp>
      <p:sp>
        <p:nvSpPr>
          <p:cNvPr id="5" name="Footer Placeholder 4"/>
          <p:cNvSpPr>
            <a:spLocks noGrp="1"/>
          </p:cNvSpPr>
          <p:nvPr>
            <p:ph type="ftr" sz="quarter" idx="11"/>
          </p:nvPr>
        </p:nvSpPr>
        <p:spPr/>
        <p:txBody>
          <a:bodyPr/>
          <a:lstStyle>
            <a:extLst/>
          </a:lstStyle>
          <a:p>
            <a:r>
              <a:rPr lang="en-US" smtClean="0"/>
              <a:t>University of New Hampshire Professional Development &amp; Training</a:t>
            </a:r>
            <a:endParaRPr lang="en-US"/>
          </a:p>
        </p:txBody>
      </p:sp>
      <p:sp>
        <p:nvSpPr>
          <p:cNvPr id="6" name="Slide Number Placeholder 5"/>
          <p:cNvSpPr>
            <a:spLocks noGrp="1"/>
          </p:cNvSpPr>
          <p:nvPr>
            <p:ph type="sldNum" sz="quarter" idx="12"/>
          </p:nvPr>
        </p:nvSpPr>
        <p:spPr/>
        <p:txBody>
          <a:bodyPr/>
          <a:lstStyle>
            <a:extLst/>
          </a:lstStyle>
          <a:p>
            <a:fld id="{32DD0705-9511-4855-A56D-0B6EA0C1BFF8}"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r>
              <a:rPr lang="en-US" smtClean="0"/>
              <a:t>5/7/2010</a:t>
            </a:r>
            <a:endParaRPr lang="en-US"/>
          </a:p>
        </p:txBody>
      </p:sp>
      <p:sp>
        <p:nvSpPr>
          <p:cNvPr id="6" name="Footer Placeholder 5"/>
          <p:cNvSpPr>
            <a:spLocks noGrp="1"/>
          </p:cNvSpPr>
          <p:nvPr>
            <p:ph type="ftr" sz="quarter" idx="11"/>
          </p:nvPr>
        </p:nvSpPr>
        <p:spPr/>
        <p:txBody>
          <a:bodyPr/>
          <a:lstStyle>
            <a:extLst/>
          </a:lstStyle>
          <a:p>
            <a:r>
              <a:rPr lang="en-US" smtClean="0"/>
              <a:t>University of New Hampshire Professional Development &amp; Training</a:t>
            </a:r>
            <a:endParaRPr lang="en-US"/>
          </a:p>
        </p:txBody>
      </p:sp>
      <p:sp>
        <p:nvSpPr>
          <p:cNvPr id="7" name="Slide Number Placeholder 6"/>
          <p:cNvSpPr>
            <a:spLocks noGrp="1"/>
          </p:cNvSpPr>
          <p:nvPr>
            <p:ph type="sldNum" sz="quarter" idx="12"/>
          </p:nvPr>
        </p:nvSpPr>
        <p:spPr/>
        <p:txBody>
          <a:bodyPr/>
          <a:lstStyle>
            <a:extLst/>
          </a:lstStyle>
          <a:p>
            <a:fld id="{32DD0705-9511-4855-A56D-0B6EA0C1BFF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r>
              <a:rPr lang="en-US" smtClean="0"/>
              <a:t>5/7/2010</a:t>
            </a:r>
            <a:endParaRPr lang="en-US"/>
          </a:p>
        </p:txBody>
      </p:sp>
      <p:sp>
        <p:nvSpPr>
          <p:cNvPr id="8" name="Footer Placeholder 7"/>
          <p:cNvSpPr>
            <a:spLocks noGrp="1"/>
          </p:cNvSpPr>
          <p:nvPr>
            <p:ph type="ftr" sz="quarter" idx="11"/>
          </p:nvPr>
        </p:nvSpPr>
        <p:spPr/>
        <p:txBody>
          <a:bodyPr/>
          <a:lstStyle>
            <a:extLst/>
          </a:lstStyle>
          <a:p>
            <a:r>
              <a:rPr lang="en-US" smtClean="0"/>
              <a:t>University of New Hampshire Professional Development &amp; Training</a:t>
            </a:r>
            <a:endParaRPr lang="en-US"/>
          </a:p>
        </p:txBody>
      </p:sp>
      <p:sp>
        <p:nvSpPr>
          <p:cNvPr id="9" name="Slide Number Placeholder 8"/>
          <p:cNvSpPr>
            <a:spLocks noGrp="1"/>
          </p:cNvSpPr>
          <p:nvPr>
            <p:ph type="sldNum" sz="quarter" idx="12"/>
          </p:nvPr>
        </p:nvSpPr>
        <p:spPr/>
        <p:txBody>
          <a:bodyPr/>
          <a:lstStyle>
            <a:extLst/>
          </a:lstStyle>
          <a:p>
            <a:fld id="{32DD0705-9511-4855-A56D-0B6EA0C1BFF8}"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r>
              <a:rPr lang="en-US" smtClean="0"/>
              <a:t>5/7/2010</a:t>
            </a:r>
            <a:endParaRPr lang="en-US"/>
          </a:p>
        </p:txBody>
      </p:sp>
      <p:sp>
        <p:nvSpPr>
          <p:cNvPr id="4" name="Footer Placeholder 3"/>
          <p:cNvSpPr>
            <a:spLocks noGrp="1"/>
          </p:cNvSpPr>
          <p:nvPr>
            <p:ph type="ftr" sz="quarter" idx="11"/>
          </p:nvPr>
        </p:nvSpPr>
        <p:spPr/>
        <p:txBody>
          <a:bodyPr/>
          <a:lstStyle>
            <a:extLst/>
          </a:lstStyle>
          <a:p>
            <a:r>
              <a:rPr lang="en-US" smtClean="0"/>
              <a:t>University of New Hampshire Professional Development &amp; Training</a:t>
            </a:r>
            <a:endParaRPr lang="en-US"/>
          </a:p>
        </p:txBody>
      </p:sp>
      <p:sp>
        <p:nvSpPr>
          <p:cNvPr id="5" name="Slide Number Placeholder 4"/>
          <p:cNvSpPr>
            <a:spLocks noGrp="1"/>
          </p:cNvSpPr>
          <p:nvPr>
            <p:ph type="sldNum" sz="quarter" idx="12"/>
          </p:nvPr>
        </p:nvSpPr>
        <p:spPr/>
        <p:txBody>
          <a:bodyPr/>
          <a:lstStyle>
            <a:extLst/>
          </a:lstStyle>
          <a:p>
            <a:fld id="{32DD0705-9511-4855-A56D-0B6EA0C1BFF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r>
              <a:rPr lang="en-US" smtClean="0"/>
              <a:t>5/7/2010</a:t>
            </a:r>
            <a:endParaRPr lang="en-US"/>
          </a:p>
        </p:txBody>
      </p:sp>
      <p:sp>
        <p:nvSpPr>
          <p:cNvPr id="3" name="Footer Placeholder 2"/>
          <p:cNvSpPr>
            <a:spLocks noGrp="1"/>
          </p:cNvSpPr>
          <p:nvPr>
            <p:ph type="ftr" sz="quarter" idx="11"/>
          </p:nvPr>
        </p:nvSpPr>
        <p:spPr/>
        <p:txBody>
          <a:bodyPr/>
          <a:lstStyle>
            <a:extLst/>
          </a:lstStyle>
          <a:p>
            <a:r>
              <a:rPr lang="en-US" smtClean="0"/>
              <a:t>University of New Hampshire Professional Development &amp; Training</a:t>
            </a:r>
            <a:endParaRPr lang="en-US"/>
          </a:p>
        </p:txBody>
      </p:sp>
      <p:sp>
        <p:nvSpPr>
          <p:cNvPr id="4" name="Slide Number Placeholder 3"/>
          <p:cNvSpPr>
            <a:spLocks noGrp="1"/>
          </p:cNvSpPr>
          <p:nvPr>
            <p:ph type="sldNum" sz="quarter" idx="12"/>
          </p:nvPr>
        </p:nvSpPr>
        <p:spPr/>
        <p:txBody>
          <a:bodyPr/>
          <a:lstStyle>
            <a:extLst/>
          </a:lstStyle>
          <a:p>
            <a:fld id="{32DD0705-9511-4855-A56D-0B6EA0C1BFF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r>
              <a:rPr lang="en-US" smtClean="0"/>
              <a:t>5/7/2010</a:t>
            </a:r>
            <a:endParaRPr lang="en-US"/>
          </a:p>
        </p:txBody>
      </p:sp>
      <p:sp>
        <p:nvSpPr>
          <p:cNvPr id="6" name="Footer Placeholder 5"/>
          <p:cNvSpPr>
            <a:spLocks noGrp="1"/>
          </p:cNvSpPr>
          <p:nvPr>
            <p:ph type="ftr" sz="quarter" idx="11"/>
          </p:nvPr>
        </p:nvSpPr>
        <p:spPr/>
        <p:txBody>
          <a:bodyPr/>
          <a:lstStyle>
            <a:extLst/>
          </a:lstStyle>
          <a:p>
            <a:r>
              <a:rPr lang="en-US" smtClean="0"/>
              <a:t>University of New Hampshire Professional Development &amp; Training</a:t>
            </a:r>
            <a:endParaRPr lang="en-US"/>
          </a:p>
        </p:txBody>
      </p:sp>
      <p:sp>
        <p:nvSpPr>
          <p:cNvPr id="7" name="Slide Number Placeholder 6"/>
          <p:cNvSpPr>
            <a:spLocks noGrp="1"/>
          </p:cNvSpPr>
          <p:nvPr>
            <p:ph type="sldNum" sz="quarter" idx="12"/>
          </p:nvPr>
        </p:nvSpPr>
        <p:spPr/>
        <p:txBody>
          <a:bodyPr/>
          <a:lstStyle>
            <a:extLst/>
          </a:lstStyle>
          <a:p>
            <a:fld id="{32DD0705-9511-4855-A56D-0B6EA0C1BFF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r>
              <a:rPr lang="en-US" smtClean="0"/>
              <a:t>5/7/2010</a:t>
            </a:r>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r>
              <a:rPr lang="en-US" smtClean="0"/>
              <a:t>University of New Hampshire Professional Development &amp; Training</a:t>
            </a:r>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32DD0705-9511-4855-A56D-0B6EA0C1BFF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en-US" smtClean="0"/>
              <a:t>5/7/2010</a:t>
            </a:r>
            <a:endParaRPr lang="en-US"/>
          </a:p>
        </p:txBody>
      </p:sp>
      <p:sp>
        <p:nvSpPr>
          <p:cNvPr id="5" name="Footer Placeholder 4"/>
          <p:cNvSpPr>
            <a:spLocks noGrp="1"/>
          </p:cNvSpPr>
          <p:nvPr>
            <p:ph type="ftr" sz="quarter" idx="11"/>
          </p:nvPr>
        </p:nvSpPr>
        <p:spPr/>
        <p:txBody>
          <a:bodyPr/>
          <a:lstStyle>
            <a:extLst/>
          </a:lstStyle>
          <a:p>
            <a:r>
              <a:rPr lang="en-US" smtClean="0"/>
              <a:t>University of New Hampshire Professional Development &amp; Training</a:t>
            </a:r>
            <a:endParaRPr lang="en-US"/>
          </a:p>
        </p:txBody>
      </p:sp>
      <p:sp>
        <p:nvSpPr>
          <p:cNvPr id="6" name="Slide Number Placeholder 5"/>
          <p:cNvSpPr>
            <a:spLocks noGrp="1"/>
          </p:cNvSpPr>
          <p:nvPr>
            <p:ph type="sldNum" sz="quarter" idx="12"/>
          </p:nvPr>
        </p:nvSpPr>
        <p:spPr/>
        <p:txBody>
          <a:bodyPr/>
          <a:lstStyle>
            <a:extLst/>
          </a:lstStyle>
          <a:p>
            <a:fld id="{32DD0705-9511-4855-A56D-0B6EA0C1BFF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en-US" smtClean="0"/>
              <a:t>5/7/2010</a:t>
            </a:r>
            <a:endParaRPr lang="en-US"/>
          </a:p>
        </p:txBody>
      </p:sp>
      <p:sp>
        <p:nvSpPr>
          <p:cNvPr id="5" name="Footer Placeholder 4"/>
          <p:cNvSpPr>
            <a:spLocks noGrp="1"/>
          </p:cNvSpPr>
          <p:nvPr>
            <p:ph type="ftr" sz="quarter" idx="11"/>
          </p:nvPr>
        </p:nvSpPr>
        <p:spPr/>
        <p:txBody>
          <a:bodyPr/>
          <a:lstStyle>
            <a:extLst/>
          </a:lstStyle>
          <a:p>
            <a:r>
              <a:rPr lang="en-US" smtClean="0"/>
              <a:t>University of New Hampshire Professional Development &amp; Training</a:t>
            </a:r>
            <a:endParaRPr lang="en-US"/>
          </a:p>
        </p:txBody>
      </p:sp>
      <p:sp>
        <p:nvSpPr>
          <p:cNvPr id="6" name="Slide Number Placeholder 5"/>
          <p:cNvSpPr>
            <a:spLocks noGrp="1"/>
          </p:cNvSpPr>
          <p:nvPr>
            <p:ph type="sldNum" sz="quarter" idx="12"/>
          </p:nvPr>
        </p:nvSpPr>
        <p:spPr/>
        <p:txBody>
          <a:bodyPr/>
          <a:lstStyle>
            <a:extLst/>
          </a:lstStyle>
          <a:p>
            <a:fld id="{32DD0705-9511-4855-A56D-0B6EA0C1BFF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r>
              <a:rPr lang="en-US" smtClean="0"/>
              <a:t>5/7/2010</a:t>
            </a:r>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r>
              <a:rPr lang="en-US" smtClean="0"/>
              <a:t>University of New Hampshire Professional Development &amp; Training</a:t>
            </a:r>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32DD0705-9511-4855-A56D-0B6EA0C1BFF8}"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hdr="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hyperlink" Target="http://www.isafe.org/" TargetMode="Externa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gif"/><Relationship Id="rId9" Type="http://schemas.openxmlformats.org/officeDocument/2006/relationships/image" Target="../media/image1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mailto:Lisa.jones@unh.edu" TargetMode="External"/><Relationship Id="rId2" Type="http://schemas.openxmlformats.org/officeDocument/2006/relationships/hyperlink" Target="http://www.unh.edu/ccrc/internet-crim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2743200"/>
          </a:xfrm>
        </p:spPr>
        <p:txBody>
          <a:bodyPr>
            <a:normAutofit/>
          </a:bodyPr>
          <a:lstStyle/>
          <a:p>
            <a:r>
              <a:rPr lang="en-US" dirty="0"/>
              <a:t/>
            </a:r>
            <a:br>
              <a:rPr lang="en-US" dirty="0"/>
            </a:br>
            <a:r>
              <a:rPr lang="en-US" i="1" dirty="0" smtClean="0"/>
              <a:t>internet safety education for youth: using research to build better programs</a:t>
            </a:r>
            <a:endParaRPr lang="en-US" dirty="0"/>
          </a:p>
        </p:txBody>
      </p:sp>
      <p:sp>
        <p:nvSpPr>
          <p:cNvPr id="3" name="Subtitle 2"/>
          <p:cNvSpPr>
            <a:spLocks noGrp="1"/>
          </p:cNvSpPr>
          <p:nvPr>
            <p:ph type="subTitle" idx="1"/>
          </p:nvPr>
        </p:nvSpPr>
        <p:spPr>
          <a:xfrm>
            <a:off x="1066800" y="3352800"/>
            <a:ext cx="7162800" cy="1371600"/>
          </a:xfrm>
        </p:spPr>
        <p:txBody>
          <a:bodyPr>
            <a:normAutofit/>
          </a:bodyPr>
          <a:lstStyle/>
          <a:p>
            <a:r>
              <a:rPr lang="en-US" sz="2800" dirty="0" smtClean="0"/>
              <a:t>Lisa M. Jones</a:t>
            </a:r>
          </a:p>
          <a:p>
            <a:r>
              <a:rPr lang="en-US" sz="2800" dirty="0" smtClean="0"/>
              <a:t>Crimes against Children Research Center</a:t>
            </a:r>
          </a:p>
          <a:p>
            <a:r>
              <a:rPr lang="en-US" sz="2800" dirty="0" smtClean="0"/>
              <a:t>University of New Hampshire</a:t>
            </a:r>
            <a:endParaRPr lang="en-US" sz="2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762000" y="1066800"/>
            <a:ext cx="7772400" cy="914400"/>
          </a:xfrm>
        </p:spPr>
        <p:txBody>
          <a:bodyPr/>
          <a:lstStyle/>
          <a:p>
            <a:r>
              <a:rPr lang="en-US" b="1" dirty="0" smtClean="0"/>
              <a:t>Overview</a:t>
            </a:r>
            <a:endParaRPr lang="en-US" b="1" dirty="0"/>
          </a:p>
        </p:txBody>
      </p:sp>
      <p:sp>
        <p:nvSpPr>
          <p:cNvPr id="10" name="Content Placeholder 9"/>
          <p:cNvSpPr>
            <a:spLocks noGrp="1"/>
          </p:cNvSpPr>
          <p:nvPr>
            <p:ph idx="1"/>
          </p:nvPr>
        </p:nvSpPr>
        <p:spPr>
          <a:xfrm>
            <a:off x="685800" y="1981200"/>
            <a:ext cx="7772400" cy="4267200"/>
          </a:xfrm>
        </p:spPr>
        <p:txBody>
          <a:bodyPr>
            <a:normAutofit/>
          </a:bodyPr>
          <a:lstStyle/>
          <a:p>
            <a:r>
              <a:rPr lang="en-US" dirty="0" smtClean="0"/>
              <a:t>Rates of Internet safety problems</a:t>
            </a:r>
          </a:p>
          <a:p>
            <a:pPr lvl="1"/>
            <a:r>
              <a:rPr lang="en-US" dirty="0" err="1" smtClean="0"/>
              <a:t>Harrassment</a:t>
            </a:r>
            <a:r>
              <a:rPr lang="en-US" dirty="0" smtClean="0"/>
              <a:t>/Cyberbullying</a:t>
            </a:r>
          </a:p>
          <a:p>
            <a:pPr lvl="1"/>
            <a:r>
              <a:rPr lang="en-US" dirty="0" smtClean="0"/>
              <a:t>Sexting</a:t>
            </a:r>
          </a:p>
          <a:p>
            <a:pPr lvl="1"/>
            <a:r>
              <a:rPr lang="en-US" dirty="0" smtClean="0"/>
              <a:t>Internet Predators</a:t>
            </a:r>
          </a:p>
          <a:p>
            <a:r>
              <a:rPr lang="en-US" dirty="0" smtClean="0"/>
              <a:t>Risk Factors</a:t>
            </a:r>
          </a:p>
          <a:p>
            <a:r>
              <a:rPr lang="en-US" dirty="0" smtClean="0"/>
              <a:t>Implications for Internet Safety Education</a:t>
            </a:r>
          </a:p>
          <a:p>
            <a:endParaRPr lang="en-US" dirty="0" smtClean="0"/>
          </a:p>
        </p:txBody>
      </p:sp>
      <p:sp>
        <p:nvSpPr>
          <p:cNvPr id="6" name="Slide Number Placeholder 5"/>
          <p:cNvSpPr>
            <a:spLocks noGrp="1"/>
          </p:cNvSpPr>
          <p:nvPr>
            <p:ph type="sldNum" sz="quarter" idx="12"/>
          </p:nvPr>
        </p:nvSpPr>
        <p:spPr/>
        <p:txBody>
          <a:bodyPr/>
          <a:lstStyle/>
          <a:p>
            <a:fld id="{32DD0705-9511-4855-A56D-0B6EA0C1BFF8}"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14400"/>
            <a:ext cx="7772400" cy="914400"/>
          </a:xfrm>
        </p:spPr>
        <p:txBody>
          <a:bodyPr/>
          <a:lstStyle/>
          <a:p>
            <a:r>
              <a:rPr lang="en-US" dirty="0" smtClean="0"/>
              <a:t>HARRASSMENT/CYBERBULLYING</a:t>
            </a:r>
            <a:endParaRPr lang="en-US" dirty="0"/>
          </a:p>
        </p:txBody>
      </p:sp>
      <p:pic>
        <p:nvPicPr>
          <p:cNvPr id="7" name="Picture 3" descr="Cyberbullying comic.bmp"/>
          <p:cNvPicPr>
            <a:picLocks noGrp="1" noChangeAspect="1"/>
          </p:cNvPicPr>
          <p:nvPr>
            <p:ph idx="1"/>
          </p:nvPr>
        </p:nvPicPr>
        <p:blipFill>
          <a:blip r:embed="rId2" cstate="print"/>
          <a:srcRect/>
          <a:stretch>
            <a:fillRect/>
          </a:stretch>
        </p:blipFill>
        <p:spPr bwMode="auto">
          <a:xfrm>
            <a:off x="1295400" y="1981200"/>
            <a:ext cx="5320402" cy="3553862"/>
          </a:xfrm>
          <a:prstGeom prst="rect">
            <a:avLst/>
          </a:prstGeom>
          <a:noFill/>
          <a:ln w="9525">
            <a:noFill/>
            <a:miter lim="800000"/>
            <a:headEnd/>
            <a:tailEnd/>
          </a:ln>
        </p:spPr>
      </p:pic>
      <p:pic>
        <p:nvPicPr>
          <p:cNvPr id="8" name="Picture 1" descr="Text msg.jpg"/>
          <p:cNvPicPr>
            <a:picLocks noChangeAspect="1"/>
          </p:cNvPicPr>
          <p:nvPr/>
        </p:nvPicPr>
        <p:blipFill>
          <a:blip r:embed="rId3" cstate="print"/>
          <a:srcRect/>
          <a:stretch>
            <a:fillRect/>
          </a:stretch>
        </p:blipFill>
        <p:spPr bwMode="auto">
          <a:xfrm>
            <a:off x="6096000" y="4419600"/>
            <a:ext cx="1752600" cy="168551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12064"/>
            <a:ext cx="8229600" cy="914400"/>
          </a:xfrm>
        </p:spPr>
        <p:txBody>
          <a:bodyPr/>
          <a:lstStyle/>
          <a:p>
            <a:r>
              <a:rPr lang="en-US" dirty="0" smtClean="0"/>
              <a:t>Harassment/Cyberbullying</a:t>
            </a:r>
            <a:endParaRPr lang="en-US" dirty="0"/>
          </a:p>
        </p:txBody>
      </p:sp>
      <p:sp>
        <p:nvSpPr>
          <p:cNvPr id="3" name="Content Placeholder 2"/>
          <p:cNvSpPr>
            <a:spLocks noGrp="1"/>
          </p:cNvSpPr>
          <p:nvPr>
            <p:ph idx="1"/>
          </p:nvPr>
        </p:nvSpPr>
        <p:spPr/>
        <p:txBody>
          <a:bodyPr/>
          <a:lstStyle/>
          <a:p>
            <a:r>
              <a:rPr lang="en-US" dirty="0" smtClean="0"/>
              <a:t>Rates based on research range from 6% to 72% of kids involved in cyberbullying as targets or contributors</a:t>
            </a:r>
          </a:p>
          <a:p>
            <a:r>
              <a:rPr lang="en-US" dirty="0" smtClean="0"/>
              <a:t>Numbers vary because of</a:t>
            </a:r>
          </a:p>
          <a:p>
            <a:pPr lvl="1"/>
            <a:r>
              <a:rPr lang="en-US" dirty="0" smtClean="0"/>
              <a:t>Sample </a:t>
            </a:r>
          </a:p>
          <a:p>
            <a:pPr lvl="1"/>
            <a:r>
              <a:rPr lang="en-US" dirty="0" smtClean="0"/>
              <a:t>Timeframe</a:t>
            </a:r>
          </a:p>
          <a:p>
            <a:pPr lvl="1"/>
            <a:r>
              <a:rPr lang="en-US" dirty="0" smtClean="0"/>
              <a:t>How questions are asked/Number of questions</a:t>
            </a:r>
            <a:br>
              <a:rPr lang="en-US" dirty="0" smtClean="0"/>
            </a:b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12064"/>
            <a:ext cx="8229600" cy="914400"/>
          </a:xfrm>
        </p:spPr>
        <p:txBody>
          <a:bodyPr/>
          <a:lstStyle/>
          <a:p>
            <a:r>
              <a:rPr lang="en-US" dirty="0" smtClean="0"/>
              <a:t>Harassment/Cyberbullying</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DEFINITIONAL ISSUES</a:t>
            </a:r>
          </a:p>
          <a:p>
            <a:r>
              <a:rPr lang="en-US" dirty="0" smtClean="0"/>
              <a:t>Harassment</a:t>
            </a:r>
          </a:p>
          <a:p>
            <a:pPr lvl="1"/>
            <a:r>
              <a:rPr lang="en-US" dirty="0" smtClean="0"/>
              <a:t>Threats or other offensive behavior sent online to the youth or posted online about the youth for others to see</a:t>
            </a:r>
          </a:p>
          <a:p>
            <a:r>
              <a:rPr lang="en-US" dirty="0" err="1" smtClean="0"/>
              <a:t>Cyberbullying</a:t>
            </a:r>
            <a:endParaRPr lang="en-US" dirty="0" smtClean="0"/>
          </a:p>
          <a:p>
            <a:pPr lvl="1"/>
            <a:r>
              <a:rPr lang="en-US" dirty="0" smtClean="0"/>
              <a:t>Overlaps with harassment but requires:</a:t>
            </a:r>
          </a:p>
          <a:p>
            <a:pPr lvl="2"/>
            <a:r>
              <a:rPr lang="en-US" dirty="0" smtClean="0"/>
              <a:t>Harmful intent</a:t>
            </a:r>
          </a:p>
          <a:p>
            <a:pPr lvl="2"/>
            <a:r>
              <a:rPr lang="en-US" dirty="0" smtClean="0"/>
              <a:t>Repetition</a:t>
            </a:r>
          </a:p>
          <a:p>
            <a:pPr lvl="2"/>
            <a:r>
              <a:rPr lang="en-US" dirty="0" smtClean="0"/>
              <a:t>Power imbalance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Harassment/Cyberbullying</a:t>
            </a:r>
            <a:endParaRPr lang="en-US" dirty="0"/>
          </a:p>
        </p:txBody>
      </p:sp>
      <p:sp>
        <p:nvSpPr>
          <p:cNvPr id="4" name="Content Placeholder 3"/>
          <p:cNvSpPr>
            <a:spLocks noGrp="1"/>
          </p:cNvSpPr>
          <p:nvPr>
            <p:ph idx="1"/>
          </p:nvPr>
        </p:nvSpPr>
        <p:spPr>
          <a:xfrm>
            <a:off x="914400" y="1600200"/>
            <a:ext cx="7772400" cy="4572000"/>
          </a:xfrm>
        </p:spPr>
        <p:txBody>
          <a:bodyPr/>
          <a:lstStyle/>
          <a:p>
            <a:r>
              <a:rPr lang="en-US" u="sng" dirty="0" smtClean="0"/>
              <a:t>Youth Internet Safety Survey (2005)</a:t>
            </a:r>
          </a:p>
          <a:p>
            <a:pPr lvl="1"/>
            <a:r>
              <a:rPr lang="en-US" dirty="0" smtClean="0"/>
              <a:t>Youth who reported being targets of harassment increased from 6% in 1999 to 9% in 2005</a:t>
            </a:r>
            <a:r>
              <a:rPr lang="en-US" sz="1600" dirty="0" smtClean="0"/>
              <a:t> (Mitchell, Wolak, Finkelhor, 2006).</a:t>
            </a:r>
          </a:p>
          <a:p>
            <a:pPr lvl="1"/>
            <a:r>
              <a:rPr lang="en-US" dirty="0" smtClean="0"/>
              <a:t>43% by known peers; 56% by people they met online</a:t>
            </a:r>
          </a:p>
          <a:p>
            <a:pPr lvl="1"/>
            <a:r>
              <a:rPr lang="en-US" dirty="0" smtClean="0"/>
              <a:t>25% of incidents by peers and 21% of online only contacts involved repeated incidents and either distress or adult intervention </a:t>
            </a:r>
            <a:r>
              <a:rPr lang="en-US" sz="1600" dirty="0" smtClean="0"/>
              <a:t>(Wolak, Mitchell, Finkelhor, 2007).</a:t>
            </a:r>
          </a:p>
          <a:p>
            <a:pPr lvl="1"/>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Harassment/Cyberbullying</a:t>
            </a:r>
            <a:endParaRPr lang="en-US" dirty="0"/>
          </a:p>
        </p:txBody>
      </p:sp>
      <p:sp>
        <p:nvSpPr>
          <p:cNvPr id="4" name="Content Placeholder 3"/>
          <p:cNvSpPr>
            <a:spLocks noGrp="1"/>
          </p:cNvSpPr>
          <p:nvPr>
            <p:ph idx="1"/>
          </p:nvPr>
        </p:nvSpPr>
        <p:spPr>
          <a:xfrm>
            <a:off x="914400" y="1600200"/>
            <a:ext cx="7772400" cy="4572000"/>
          </a:xfrm>
        </p:spPr>
        <p:txBody>
          <a:bodyPr/>
          <a:lstStyle/>
          <a:p>
            <a:r>
              <a:rPr lang="en-US" u="sng" dirty="0" smtClean="0"/>
              <a:t>NIH study (Wang et al, 2009)</a:t>
            </a:r>
          </a:p>
          <a:p>
            <a:pPr lvl="1"/>
            <a:r>
              <a:rPr lang="en-US" dirty="0" smtClean="0"/>
              <a:t>Rates of being involved in cyberbullying in last 2 months:  14% (8% targets and 10% aggressor)</a:t>
            </a:r>
          </a:p>
          <a:p>
            <a:r>
              <a:rPr lang="en-US" u="sng" dirty="0" err="1" smtClean="0"/>
              <a:t>Hinduja</a:t>
            </a:r>
            <a:r>
              <a:rPr lang="en-US" u="sng" dirty="0" smtClean="0"/>
              <a:t> &amp;</a:t>
            </a:r>
            <a:r>
              <a:rPr lang="en-US" u="sng" dirty="0" err="1" smtClean="0"/>
              <a:t>Patchin</a:t>
            </a:r>
            <a:r>
              <a:rPr lang="en-US" u="sng" dirty="0" smtClean="0"/>
              <a:t>, 2009</a:t>
            </a:r>
          </a:p>
          <a:p>
            <a:pPr lvl="1"/>
            <a:r>
              <a:rPr lang="en-US" dirty="0" smtClean="0"/>
              <a:t>19% report at least one type of harassment happening 2 or more times in last 30 days (spread rumors, posted a mean or hurtful comment, etc.)</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Harassment/Cyberbullying</a:t>
            </a:r>
            <a:endParaRPr lang="en-US" dirty="0"/>
          </a:p>
        </p:txBody>
      </p:sp>
      <p:pic>
        <p:nvPicPr>
          <p:cNvPr id="381954" name="Picture 2" descr="C:\Users\lmjones\Desktop\cyberbullying_victim_2010.jpg"/>
          <p:cNvPicPr>
            <a:picLocks noChangeAspect="1" noChangeArrowheads="1"/>
          </p:cNvPicPr>
          <p:nvPr/>
        </p:nvPicPr>
        <p:blipFill>
          <a:blip r:embed="rId3" cstate="print"/>
          <a:srcRect/>
          <a:stretch>
            <a:fillRect/>
          </a:stretch>
        </p:blipFill>
        <p:spPr bwMode="auto">
          <a:xfrm>
            <a:off x="1066800" y="1371600"/>
            <a:ext cx="7286625" cy="51816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smtClean="0"/>
              <a:t>Harassment/Cyberbullying</a:t>
            </a:r>
          </a:p>
        </p:txBody>
      </p:sp>
      <p:sp>
        <p:nvSpPr>
          <p:cNvPr id="11267" name="Rectangle 3"/>
          <p:cNvSpPr>
            <a:spLocks noGrp="1" noChangeArrowheads="1"/>
          </p:cNvSpPr>
          <p:nvPr>
            <p:ph type="body" idx="1"/>
          </p:nvPr>
        </p:nvSpPr>
        <p:spPr/>
        <p:txBody>
          <a:bodyPr>
            <a:normAutofit lnSpcReduction="10000"/>
          </a:bodyPr>
          <a:lstStyle/>
          <a:p>
            <a:r>
              <a:rPr lang="en-US" sz="2600" dirty="0" smtClean="0"/>
              <a:t>Risk Factors for Targets:</a:t>
            </a:r>
          </a:p>
          <a:p>
            <a:pPr lvl="1"/>
            <a:r>
              <a:rPr lang="en-US" sz="2000" dirty="0" smtClean="0"/>
              <a:t>Social problems</a:t>
            </a:r>
            <a:endParaRPr lang="en-US" sz="1500" dirty="0" smtClean="0"/>
          </a:p>
          <a:p>
            <a:pPr lvl="1"/>
            <a:r>
              <a:rPr lang="en-US" sz="2000" dirty="0" smtClean="0"/>
              <a:t>Interpersonal victimization</a:t>
            </a:r>
            <a:endParaRPr lang="en-US" sz="1500" dirty="0" smtClean="0"/>
          </a:p>
          <a:p>
            <a:pPr lvl="1"/>
            <a:r>
              <a:rPr lang="en-US" sz="2000" dirty="0" smtClean="0"/>
              <a:t>Depressive symptomatology among boys</a:t>
            </a:r>
          </a:p>
          <a:p>
            <a:pPr lvl="1"/>
            <a:r>
              <a:rPr lang="en-US" sz="2000" dirty="0" smtClean="0"/>
              <a:t>Poor academic functioning</a:t>
            </a:r>
          </a:p>
          <a:p>
            <a:pPr lvl="1"/>
            <a:r>
              <a:rPr lang="en-US" sz="2000" dirty="0" smtClean="0"/>
              <a:t>Harassing others</a:t>
            </a:r>
            <a:endParaRPr lang="en-US" sz="1400" dirty="0" smtClean="0"/>
          </a:p>
          <a:p>
            <a:r>
              <a:rPr lang="en-US" sz="2600" dirty="0" smtClean="0"/>
              <a:t>Risk Factors for Aggressors:</a:t>
            </a:r>
          </a:p>
          <a:p>
            <a:pPr lvl="1"/>
            <a:r>
              <a:rPr lang="en-US" sz="2000" dirty="0" smtClean="0"/>
              <a:t>Rule breaking problems</a:t>
            </a:r>
            <a:endParaRPr lang="en-US" sz="1600" dirty="0" smtClean="0"/>
          </a:p>
          <a:p>
            <a:pPr lvl="1"/>
            <a:r>
              <a:rPr lang="en-US" sz="2000" dirty="0" smtClean="0"/>
              <a:t>Physical / sexual abuse for girls</a:t>
            </a:r>
            <a:endParaRPr lang="en-US" sz="1600" dirty="0" smtClean="0"/>
          </a:p>
          <a:p>
            <a:pPr lvl="1"/>
            <a:r>
              <a:rPr lang="en-US" sz="2000" dirty="0" smtClean="0"/>
              <a:t>Poor emotional bond with caregiver</a:t>
            </a:r>
            <a:endParaRPr lang="en-US" sz="1600" dirty="0" smtClean="0"/>
          </a:p>
          <a:p>
            <a:pPr lvl="1"/>
            <a:r>
              <a:rPr lang="en-US" sz="2000" dirty="0" smtClean="0"/>
              <a:t>Alcohol and cigarette use</a:t>
            </a:r>
            <a:endParaRPr lang="en-US" sz="1600" dirty="0" smtClean="0"/>
          </a:p>
          <a:p>
            <a:pPr lvl="1"/>
            <a:r>
              <a:rPr lang="en-US" sz="2000" dirty="0" smtClean="0"/>
              <a:t>Low school commitment</a:t>
            </a:r>
            <a:endParaRPr lang="en-US" sz="1600" dirty="0" smtClean="0"/>
          </a:p>
          <a:p>
            <a:pPr eaLnBrk="1" hangingPunct="1">
              <a:buNone/>
            </a:pPr>
            <a:endParaRPr lang="en-US" sz="26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smtClean="0"/>
              <a:t>Harassment/Cyberbullying</a:t>
            </a:r>
          </a:p>
        </p:txBody>
      </p:sp>
      <p:sp>
        <p:nvSpPr>
          <p:cNvPr id="11267" name="Rectangle 3"/>
          <p:cNvSpPr>
            <a:spLocks noGrp="1" noChangeArrowheads="1"/>
          </p:cNvSpPr>
          <p:nvPr>
            <p:ph type="body" idx="1"/>
          </p:nvPr>
        </p:nvSpPr>
        <p:spPr/>
        <p:txBody>
          <a:bodyPr/>
          <a:lstStyle/>
          <a:p>
            <a:pPr eaLnBrk="1" hangingPunct="1"/>
            <a:r>
              <a:rPr lang="en-US" sz="2600" dirty="0" smtClean="0"/>
              <a:t>EMOTIONAL EFFECTS</a:t>
            </a:r>
          </a:p>
          <a:p>
            <a:pPr lvl="1"/>
            <a:r>
              <a:rPr lang="en-US" sz="2400" dirty="0" smtClean="0"/>
              <a:t>39% of youth who are harassed report feeling very/extremely upset or afraid because of the incident </a:t>
            </a:r>
            <a:r>
              <a:rPr lang="en-US" sz="1200" dirty="0" smtClean="0"/>
              <a:t>(</a:t>
            </a:r>
            <a:r>
              <a:rPr lang="en-US" sz="1300" dirty="0" smtClean="0"/>
              <a:t>Ybarra, Mitchell, Wolak, Finkelhor</a:t>
            </a:r>
            <a:r>
              <a:rPr lang="en-US" sz="1200" dirty="0" smtClean="0"/>
              <a:t>, 2006)</a:t>
            </a:r>
          </a:p>
          <a:p>
            <a:pPr lvl="1"/>
            <a:r>
              <a:rPr lang="en-US" sz="2400" dirty="0" smtClean="0"/>
              <a:t>Youth who experience either bullying or cyberbullying have more suicidal thoughts and are more likely to attempt suicide</a:t>
            </a:r>
            <a:r>
              <a:rPr lang="en-US" sz="1400" dirty="0" smtClean="0"/>
              <a:t> (</a:t>
            </a:r>
            <a:r>
              <a:rPr lang="en-US" sz="1400" dirty="0" err="1" smtClean="0"/>
              <a:t>Hinduja</a:t>
            </a:r>
            <a:r>
              <a:rPr lang="en-US" sz="1400" dirty="0" smtClean="0"/>
              <a:t> &amp; </a:t>
            </a:r>
            <a:r>
              <a:rPr lang="en-US" sz="1400" dirty="0" err="1" smtClean="0"/>
              <a:t>Patchin</a:t>
            </a:r>
            <a:r>
              <a:rPr lang="en-US" sz="1400" dirty="0" smtClean="0"/>
              <a:t>, in press)</a:t>
            </a:r>
          </a:p>
          <a:p>
            <a:pPr lvl="1"/>
            <a:endParaRPr lang="en-US" sz="24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smtClean="0"/>
              <a:t>Harassment/Cyberbullying</a:t>
            </a:r>
          </a:p>
        </p:txBody>
      </p:sp>
      <p:sp>
        <p:nvSpPr>
          <p:cNvPr id="11267" name="Rectangle 3"/>
          <p:cNvSpPr>
            <a:spLocks noGrp="1" noChangeArrowheads="1"/>
          </p:cNvSpPr>
          <p:nvPr>
            <p:ph type="body" idx="1"/>
          </p:nvPr>
        </p:nvSpPr>
        <p:spPr/>
        <p:txBody>
          <a:bodyPr/>
          <a:lstStyle/>
          <a:p>
            <a:pPr eaLnBrk="1" hangingPunct="1">
              <a:buNone/>
            </a:pPr>
            <a:r>
              <a:rPr lang="en-US" sz="2600" dirty="0" smtClean="0"/>
              <a:t>PUTTING IT IN CONTEXT</a:t>
            </a:r>
          </a:p>
          <a:p>
            <a:r>
              <a:rPr lang="en-US" sz="2600" dirty="0" smtClean="0"/>
              <a:t>We don’t know yet whether cyberbullying is more distressing to targets than in-person bullying</a:t>
            </a:r>
          </a:p>
          <a:p>
            <a:r>
              <a:rPr lang="en-US" sz="2600" dirty="0" smtClean="0"/>
              <a:t>The term “cyberbullying” may not accurately reflect the nature of much online harassment behavior</a:t>
            </a:r>
          </a:p>
          <a:p>
            <a:r>
              <a:rPr lang="en-US" sz="2600" dirty="0" smtClean="0"/>
              <a:t>While online harassment incidents may be increasing, data show that bullying in general is down among youth</a:t>
            </a:r>
          </a:p>
          <a:p>
            <a:endParaRPr lang="en-US" sz="26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990600" y="838200"/>
            <a:ext cx="7772400" cy="914400"/>
          </a:xfrm>
        </p:spPr>
        <p:txBody>
          <a:bodyPr/>
          <a:lstStyle/>
          <a:p>
            <a:r>
              <a:rPr lang="en-US" dirty="0" smtClean="0"/>
              <a:t>SEXTING</a:t>
            </a:r>
            <a:endParaRPr lang="en-US" dirty="0"/>
          </a:p>
        </p:txBody>
      </p:sp>
      <p:pic>
        <p:nvPicPr>
          <p:cNvPr id="5" name="Picture 4" descr="sexting definition.jpg"/>
          <p:cNvPicPr>
            <a:picLocks noChangeAspect="1"/>
          </p:cNvPicPr>
          <p:nvPr/>
        </p:nvPicPr>
        <p:blipFill>
          <a:blip r:embed="rId3" cstate="print"/>
          <a:stretch>
            <a:fillRect/>
          </a:stretch>
        </p:blipFill>
        <p:spPr>
          <a:xfrm>
            <a:off x="3124200" y="3124200"/>
            <a:ext cx="5575300" cy="2787650"/>
          </a:xfrm>
          <a:prstGeom prst="rect">
            <a:avLst/>
          </a:prstGeom>
        </p:spPr>
      </p:pic>
      <p:pic>
        <p:nvPicPr>
          <p:cNvPr id="8" name="Picture 7" descr="sexting_wow.jpg"/>
          <p:cNvPicPr>
            <a:picLocks noChangeAspect="1"/>
          </p:cNvPicPr>
          <p:nvPr/>
        </p:nvPicPr>
        <p:blipFill>
          <a:blip r:embed="rId4" cstate="print"/>
          <a:stretch>
            <a:fillRect/>
          </a:stretch>
        </p:blipFill>
        <p:spPr>
          <a:xfrm>
            <a:off x="838200" y="2286000"/>
            <a:ext cx="2066925" cy="12192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SEXTING</a:t>
            </a:r>
            <a:endParaRPr lang="en-US" dirty="0"/>
          </a:p>
        </p:txBody>
      </p:sp>
      <p:sp>
        <p:nvSpPr>
          <p:cNvPr id="4" name="Content Placeholder 3"/>
          <p:cNvSpPr>
            <a:spLocks noGrp="1"/>
          </p:cNvSpPr>
          <p:nvPr>
            <p:ph idx="1"/>
          </p:nvPr>
        </p:nvSpPr>
        <p:spPr/>
        <p:txBody>
          <a:bodyPr>
            <a:normAutofit/>
          </a:bodyPr>
          <a:lstStyle/>
          <a:p>
            <a:pPr>
              <a:buNone/>
            </a:pPr>
            <a:r>
              <a:rPr lang="en-US" dirty="0" smtClean="0"/>
              <a:t>From 12/20/09 Today Show article on Sexting: </a:t>
            </a:r>
          </a:p>
          <a:p>
            <a:pPr>
              <a:buNone/>
            </a:pPr>
            <a:r>
              <a:rPr lang="en-US" dirty="0" smtClean="0"/>
              <a:t>….It’s an act that is becoming more and more commonplace among teens (a poll recently showed some 20 percent of teens admitting they’ve sent nude pictures of themselves over cell phones).</a:t>
            </a:r>
          </a:p>
          <a:p>
            <a:pPr>
              <a:buNone/>
            </a:pPr>
            <a:r>
              <a:rPr lang="en-US" dirty="0" smtClean="0"/>
              <a:t>	But a third party intercepted the photo while using the boy’s cell phone, and soon…</a:t>
            </a:r>
          </a:p>
          <a:p>
            <a:endParaRPr lang="en-US" dirty="0"/>
          </a:p>
        </p:txBody>
      </p:sp>
      <p:grpSp>
        <p:nvGrpSpPr>
          <p:cNvPr id="29" name="Group 28"/>
          <p:cNvGrpSpPr/>
          <p:nvPr/>
        </p:nvGrpSpPr>
        <p:grpSpPr>
          <a:xfrm>
            <a:off x="1295400" y="2819400"/>
            <a:ext cx="7315200" cy="1828800"/>
            <a:chOff x="1295400" y="2667000"/>
            <a:chExt cx="6934200" cy="1524000"/>
          </a:xfrm>
        </p:grpSpPr>
        <p:cxnSp>
          <p:nvCxnSpPr>
            <p:cNvPr id="12" name="Straight Connector 11"/>
            <p:cNvCxnSpPr/>
            <p:nvPr/>
          </p:nvCxnSpPr>
          <p:spPr>
            <a:xfrm rot="5400000">
              <a:off x="762000" y="3657600"/>
              <a:ext cx="1066800" cy="0"/>
            </a:xfrm>
            <a:prstGeom prst="line">
              <a:avLst/>
            </a:prstGeom>
            <a:ln w="539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295400" y="4191000"/>
              <a:ext cx="6934200" cy="0"/>
            </a:xfrm>
            <a:prstGeom prst="line">
              <a:avLst/>
            </a:prstGeom>
            <a:ln w="539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flipH="1" flipV="1">
              <a:off x="7467600" y="3429000"/>
              <a:ext cx="1524000" cy="0"/>
            </a:xfrm>
            <a:prstGeom prst="line">
              <a:avLst/>
            </a:prstGeom>
            <a:ln w="539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0800000">
              <a:off x="5562600" y="2667000"/>
              <a:ext cx="2667000" cy="0"/>
            </a:xfrm>
            <a:prstGeom prst="line">
              <a:avLst/>
            </a:prstGeom>
            <a:ln w="539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5400000">
              <a:off x="5334000" y="2895600"/>
              <a:ext cx="457200" cy="0"/>
            </a:xfrm>
            <a:prstGeom prst="line">
              <a:avLst/>
            </a:prstGeom>
            <a:ln w="539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295400" y="3124200"/>
              <a:ext cx="4267200" cy="0"/>
            </a:xfrm>
            <a:prstGeom prst="line">
              <a:avLst/>
            </a:prstGeom>
            <a:ln w="53975">
              <a:solidFill>
                <a:srgbClr val="FFFF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SEXTING</a:t>
            </a:r>
            <a:endParaRPr lang="en-US" dirty="0"/>
          </a:p>
        </p:txBody>
      </p:sp>
      <p:sp>
        <p:nvSpPr>
          <p:cNvPr id="11" name="Content Placeholder 10"/>
          <p:cNvSpPr>
            <a:spLocks noGrp="1"/>
          </p:cNvSpPr>
          <p:nvPr>
            <p:ph idx="1"/>
          </p:nvPr>
        </p:nvSpPr>
        <p:spPr>
          <a:xfrm>
            <a:off x="914400" y="1676400"/>
            <a:ext cx="7772400" cy="4572000"/>
          </a:xfrm>
        </p:spPr>
        <p:txBody>
          <a:bodyPr/>
          <a:lstStyle/>
          <a:p>
            <a:pPr>
              <a:buNone/>
            </a:pPr>
            <a:r>
              <a:rPr lang="en-US" dirty="0" smtClean="0"/>
              <a:t>RATES of youth sending nude or semi-nude pictures:</a:t>
            </a:r>
          </a:p>
          <a:p>
            <a:r>
              <a:rPr lang="en-US" dirty="0" smtClean="0"/>
              <a:t>Sex and Tech Survey: 20%</a:t>
            </a:r>
          </a:p>
          <a:p>
            <a:r>
              <a:rPr lang="en-US" dirty="0" smtClean="0"/>
              <a:t>Cox Communications: 9%</a:t>
            </a:r>
          </a:p>
          <a:p>
            <a:r>
              <a:rPr lang="en-US" dirty="0" smtClean="0"/>
              <a:t>MTV and Associated Press: 10% </a:t>
            </a:r>
          </a:p>
          <a:p>
            <a:r>
              <a:rPr lang="en-US" dirty="0" smtClean="0"/>
              <a:t>Pew Internet &amp; American Life Project: 4%</a:t>
            </a:r>
          </a:p>
          <a:p>
            <a:r>
              <a:rPr lang="en-US" dirty="0" err="1" smtClean="0"/>
              <a:t>Hinduja</a:t>
            </a:r>
            <a:r>
              <a:rPr lang="en-US" dirty="0" smtClean="0"/>
              <a:t> &amp; </a:t>
            </a:r>
            <a:r>
              <a:rPr lang="en-US" dirty="0" err="1" smtClean="0"/>
              <a:t>Patchin</a:t>
            </a:r>
            <a:r>
              <a:rPr lang="en-US" dirty="0" smtClean="0"/>
              <a:t>: 8%</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SEXTING</a:t>
            </a:r>
            <a:endParaRPr lang="en-US" dirty="0"/>
          </a:p>
        </p:txBody>
      </p:sp>
      <p:sp>
        <p:nvSpPr>
          <p:cNvPr id="11" name="Content Placeholder 10"/>
          <p:cNvSpPr>
            <a:spLocks noGrp="1"/>
          </p:cNvSpPr>
          <p:nvPr>
            <p:ph idx="1"/>
          </p:nvPr>
        </p:nvSpPr>
        <p:spPr>
          <a:xfrm>
            <a:off x="914400" y="1600200"/>
            <a:ext cx="7772400" cy="4572000"/>
          </a:xfrm>
        </p:spPr>
        <p:txBody>
          <a:bodyPr>
            <a:normAutofit lnSpcReduction="10000"/>
          </a:bodyPr>
          <a:lstStyle/>
          <a:p>
            <a:r>
              <a:rPr lang="en-US" dirty="0" smtClean="0"/>
              <a:t>Involvement increases with age</a:t>
            </a:r>
          </a:p>
          <a:p>
            <a:r>
              <a:rPr lang="en-US" dirty="0" smtClean="0"/>
              <a:t>Occurring in the context of existing or sought after romantic relationships</a:t>
            </a:r>
          </a:p>
          <a:p>
            <a:r>
              <a:rPr lang="en-US" dirty="0" smtClean="0"/>
              <a:t>Pew Internet and American Life Survey on Sexting found 3 typical scenarios:</a:t>
            </a:r>
          </a:p>
          <a:p>
            <a:pPr lvl="1"/>
            <a:r>
              <a:rPr lang="en-US" dirty="0" smtClean="0"/>
              <a:t>Exchange of photos solely between intimates</a:t>
            </a:r>
          </a:p>
          <a:p>
            <a:pPr lvl="1"/>
            <a:r>
              <a:rPr lang="en-US" dirty="0" smtClean="0"/>
              <a:t>Exchange of photos between intimates, but then also shared with others</a:t>
            </a:r>
          </a:p>
          <a:p>
            <a:pPr lvl="1"/>
            <a:r>
              <a:rPr lang="en-US" dirty="0" smtClean="0"/>
              <a:t>Exchanges with someone the youth would like to be in a relationship with</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Sexting - 3 main scenarios</a:t>
            </a:r>
            <a:br>
              <a:rPr lang="en-US" dirty="0" smtClean="0"/>
            </a:br>
            <a:r>
              <a:rPr lang="en-US" dirty="0" smtClean="0"/>
              <a:t>	</a:t>
            </a:r>
            <a:endParaRPr lang="en-US" dirty="0"/>
          </a:p>
        </p:txBody>
      </p:sp>
      <p:sp>
        <p:nvSpPr>
          <p:cNvPr id="3" name="Content Placeholder 2"/>
          <p:cNvSpPr>
            <a:spLocks noGrp="1"/>
          </p:cNvSpPr>
          <p:nvPr>
            <p:ph idx="1"/>
          </p:nvPr>
        </p:nvSpPr>
        <p:spPr>
          <a:xfrm>
            <a:off x="685800" y="1524000"/>
            <a:ext cx="8153400" cy="4831560"/>
          </a:xfrm>
        </p:spPr>
        <p:txBody>
          <a:bodyPr>
            <a:normAutofit lnSpcReduction="10000"/>
          </a:bodyPr>
          <a:lstStyle/>
          <a:p>
            <a:pPr lvl="1">
              <a:buNone/>
            </a:pPr>
            <a:r>
              <a:rPr lang="en-US" b="1" dirty="0" smtClean="0"/>
              <a:t>1. Exchange of images solely between romantic</a:t>
            </a:r>
          </a:p>
          <a:p>
            <a:pPr lvl="1">
              <a:buNone/>
            </a:pPr>
            <a:r>
              <a:rPr lang="en-US" b="1" dirty="0" smtClean="0"/>
              <a:t>Partners </a:t>
            </a:r>
            <a:r>
              <a:rPr lang="en-US" sz="1800" b="1" dirty="0" smtClean="0"/>
              <a:t>(Pew Internet, 2009)</a:t>
            </a:r>
          </a:p>
          <a:p>
            <a:pPr lvl="1">
              <a:buNone/>
            </a:pPr>
            <a:endParaRPr lang="en-US" b="1" dirty="0" smtClean="0"/>
          </a:p>
          <a:p>
            <a:pPr lvl="1"/>
            <a:r>
              <a:rPr lang="en-US" dirty="0" smtClean="0"/>
              <a:t>“[I’ve </a:t>
            </a:r>
            <a:r>
              <a:rPr lang="en-US" dirty="0" err="1" smtClean="0"/>
              <a:t>sexted</a:t>
            </a:r>
            <a:r>
              <a:rPr lang="en-US" dirty="0" smtClean="0"/>
              <a:t>] a few times.  Just between my girlfriend and I. Just my girlfriend sending pictures of herself to me and me sending pictures of myself to her.”  </a:t>
            </a:r>
          </a:p>
          <a:p>
            <a:pPr lvl="1">
              <a:buNone/>
            </a:pPr>
            <a:r>
              <a:rPr lang="en-US" dirty="0" smtClean="0"/>
              <a:t>	</a:t>
            </a:r>
            <a:r>
              <a:rPr lang="en-US" b="1" dirty="0" smtClean="0"/>
              <a:t>- 9</a:t>
            </a:r>
            <a:r>
              <a:rPr lang="en-US" b="1" baseline="30000" dirty="0" smtClean="0"/>
              <a:t>th</a:t>
            </a:r>
            <a:r>
              <a:rPr lang="en-US" b="1" dirty="0" smtClean="0"/>
              <a:t>/10</a:t>
            </a:r>
            <a:r>
              <a:rPr lang="en-US" b="1" baseline="30000" dirty="0" smtClean="0"/>
              <a:t>th</a:t>
            </a:r>
            <a:r>
              <a:rPr lang="en-US" b="1" dirty="0" smtClean="0"/>
              <a:t> grade boy</a:t>
            </a:r>
          </a:p>
          <a:p>
            <a:pPr lvl="1"/>
            <a:endParaRPr lang="en-US" dirty="0" smtClean="0"/>
          </a:p>
          <a:p>
            <a:pPr lvl="1"/>
            <a:r>
              <a:rPr lang="en-US" dirty="0" smtClean="0"/>
              <a:t>“Yeah, I’ve sent them to my boyfriend.  Everyone does it.”    </a:t>
            </a:r>
          </a:p>
          <a:p>
            <a:pPr lvl="1">
              <a:buNone/>
            </a:pPr>
            <a:r>
              <a:rPr lang="en-US" b="1" dirty="0" smtClean="0"/>
              <a:t>	- 9</a:t>
            </a:r>
            <a:r>
              <a:rPr lang="en-US" b="1" baseline="30000" dirty="0" smtClean="0"/>
              <a:t>th</a:t>
            </a:r>
            <a:r>
              <a:rPr lang="en-US" b="1" dirty="0" smtClean="0"/>
              <a:t>/10</a:t>
            </a:r>
            <a:r>
              <a:rPr lang="en-US" b="1" baseline="30000" dirty="0" smtClean="0"/>
              <a:t>th</a:t>
            </a:r>
            <a:r>
              <a:rPr lang="en-US" b="1" dirty="0" smtClean="0"/>
              <a:t> grade girl</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Sexting - 3 main scenarios</a:t>
            </a:r>
            <a:br>
              <a:rPr lang="en-US" dirty="0" smtClean="0"/>
            </a:br>
            <a:r>
              <a:rPr lang="en-US" dirty="0" smtClean="0"/>
              <a:t>	</a:t>
            </a:r>
            <a:endParaRPr lang="en-US" dirty="0"/>
          </a:p>
        </p:txBody>
      </p:sp>
      <p:sp>
        <p:nvSpPr>
          <p:cNvPr id="3" name="Content Placeholder 2"/>
          <p:cNvSpPr>
            <a:spLocks noGrp="1"/>
          </p:cNvSpPr>
          <p:nvPr>
            <p:ph idx="1"/>
          </p:nvPr>
        </p:nvSpPr>
        <p:spPr>
          <a:xfrm>
            <a:off x="914400" y="1447800"/>
            <a:ext cx="7772400" cy="4907760"/>
          </a:xfrm>
        </p:spPr>
        <p:txBody>
          <a:bodyPr/>
          <a:lstStyle/>
          <a:p>
            <a:pPr lvl="1">
              <a:buNone/>
            </a:pPr>
            <a:r>
              <a:rPr lang="en-US" b="1" dirty="0" smtClean="0"/>
              <a:t>2. Exchanges between partners that are shared with others outside the </a:t>
            </a:r>
            <a:r>
              <a:rPr lang="en-US" dirty="0" smtClean="0"/>
              <a:t>relationship </a:t>
            </a:r>
            <a:r>
              <a:rPr lang="en-US" sz="1800" dirty="0" smtClean="0"/>
              <a:t>(Pew Internet, 2009)</a:t>
            </a:r>
          </a:p>
          <a:p>
            <a:pPr lvl="1">
              <a:buNone/>
            </a:pPr>
            <a:endParaRPr lang="en-US" dirty="0" smtClean="0"/>
          </a:p>
          <a:p>
            <a:pPr lvl="1"/>
            <a:r>
              <a:rPr lang="en-US" dirty="0" smtClean="0"/>
              <a:t>“This girl sent pictures to her boyfriend.  Then they broke up and he sent them to his friend, who sent them to like everyone in my school.  Then she was supposed to come to my school because she got kicked out of her school because it was a Catholic school…it ruined high school for her.”</a:t>
            </a:r>
          </a:p>
          <a:p>
            <a:pPr lvl="1">
              <a:buNone/>
            </a:pPr>
            <a:r>
              <a:rPr lang="en-US" dirty="0" smtClean="0"/>
              <a:t>	- Older high school boy</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Sexting - 3 main scenarios</a:t>
            </a:r>
            <a:br>
              <a:rPr lang="en-US" dirty="0" smtClean="0"/>
            </a:br>
            <a:r>
              <a:rPr lang="en-US" dirty="0" smtClean="0"/>
              <a:t>	</a:t>
            </a:r>
            <a:endParaRPr lang="en-US" dirty="0"/>
          </a:p>
        </p:txBody>
      </p:sp>
      <p:sp>
        <p:nvSpPr>
          <p:cNvPr id="3" name="Content Placeholder 2"/>
          <p:cNvSpPr>
            <a:spLocks noGrp="1"/>
          </p:cNvSpPr>
          <p:nvPr>
            <p:ph idx="1"/>
          </p:nvPr>
        </p:nvSpPr>
        <p:spPr>
          <a:xfrm>
            <a:off x="914400" y="1447800"/>
            <a:ext cx="7772400" cy="4907760"/>
          </a:xfrm>
        </p:spPr>
        <p:txBody>
          <a:bodyPr/>
          <a:lstStyle/>
          <a:p>
            <a:pPr lvl="1">
              <a:buNone/>
            </a:pPr>
            <a:r>
              <a:rPr lang="en-US" b="1" dirty="0" smtClean="0"/>
              <a:t>2. Exchanges between partners that are shared with others outside the relationship</a:t>
            </a:r>
          </a:p>
          <a:p>
            <a:pPr lvl="1"/>
            <a:endParaRPr lang="en-US" dirty="0" smtClean="0"/>
          </a:p>
          <a:p>
            <a:pPr lvl="1"/>
            <a:r>
              <a:rPr lang="en-US" dirty="0" smtClean="0"/>
              <a:t>“Yeah, it happens a lot, my friends do it all the time, it’s now a big deal.  Sometimes people will get into fights with their </a:t>
            </a:r>
            <a:r>
              <a:rPr lang="en-US" dirty="0" err="1" smtClean="0"/>
              <a:t>exs</a:t>
            </a:r>
            <a:r>
              <a:rPr lang="en-US" dirty="0" smtClean="0"/>
              <a:t>, and so they will send the nudes as blackmail, but its usually when or after you’ve been dating someone.”</a:t>
            </a:r>
          </a:p>
          <a:p>
            <a:pPr lvl="1">
              <a:buNone/>
            </a:pPr>
            <a:r>
              <a:rPr lang="en-US" dirty="0" smtClean="0"/>
              <a:t>	- Younger high school girl</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Sexting - 3 main scenarios</a:t>
            </a:r>
            <a:br>
              <a:rPr lang="en-US" dirty="0" smtClean="0"/>
            </a:br>
            <a:r>
              <a:rPr lang="en-US" dirty="0" smtClean="0"/>
              <a:t>	</a:t>
            </a:r>
            <a:endParaRPr lang="en-US" dirty="0"/>
          </a:p>
        </p:txBody>
      </p:sp>
      <p:sp>
        <p:nvSpPr>
          <p:cNvPr id="3" name="Content Placeholder 2"/>
          <p:cNvSpPr>
            <a:spLocks noGrp="1"/>
          </p:cNvSpPr>
          <p:nvPr>
            <p:ph idx="1"/>
          </p:nvPr>
        </p:nvSpPr>
        <p:spPr>
          <a:xfrm>
            <a:off x="914400" y="1447800"/>
            <a:ext cx="7772400" cy="4907760"/>
          </a:xfrm>
        </p:spPr>
        <p:txBody>
          <a:bodyPr>
            <a:normAutofit lnSpcReduction="10000"/>
          </a:bodyPr>
          <a:lstStyle/>
          <a:p>
            <a:pPr lvl="1">
              <a:buNone/>
            </a:pPr>
            <a:r>
              <a:rPr lang="en-US" b="1" dirty="0" smtClean="0"/>
              <a:t>3. Exchanges between people who are not yet in a relationship, but where at least one person hopes to be </a:t>
            </a:r>
            <a:r>
              <a:rPr lang="en-US" sz="1800" b="1" dirty="0" smtClean="0"/>
              <a:t>(Pew Internet, 2009)</a:t>
            </a:r>
          </a:p>
          <a:p>
            <a:pPr lvl="1"/>
            <a:endParaRPr lang="en-US" dirty="0" smtClean="0"/>
          </a:p>
          <a:p>
            <a:pPr lvl="1"/>
            <a:r>
              <a:rPr lang="en-US" dirty="0" smtClean="0"/>
              <a:t>“If a guy wants to hookup with you, he’ll send a pictures of his private parts or a naked picture of him[self].  It happens about 10 times a month.  It’s mostly the guys I date or just a guy that…really wants to hookup with you.  I’m not really that type of person [who sends </a:t>
            </a:r>
            <a:r>
              <a:rPr lang="en-US" dirty="0" err="1" smtClean="0"/>
              <a:t>sexts</a:t>
            </a:r>
            <a:r>
              <a:rPr lang="en-US" dirty="0" smtClean="0"/>
              <a:t>], but I have friends who have.</a:t>
            </a:r>
          </a:p>
          <a:p>
            <a:pPr lvl="1">
              <a:buNone/>
            </a:pPr>
            <a:r>
              <a:rPr lang="en-US" dirty="0" smtClean="0"/>
              <a:t>	- Older high school girl</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SEXTING</a:t>
            </a:r>
            <a:endParaRPr lang="en-US" dirty="0"/>
          </a:p>
        </p:txBody>
      </p:sp>
      <p:sp>
        <p:nvSpPr>
          <p:cNvPr id="11" name="Content Placeholder 10"/>
          <p:cNvSpPr>
            <a:spLocks noGrp="1"/>
          </p:cNvSpPr>
          <p:nvPr>
            <p:ph idx="1"/>
          </p:nvPr>
        </p:nvSpPr>
        <p:spPr>
          <a:xfrm>
            <a:off x="914400" y="1676400"/>
            <a:ext cx="7772400" cy="4572000"/>
          </a:xfrm>
        </p:spPr>
        <p:txBody>
          <a:bodyPr>
            <a:normAutofit/>
          </a:bodyPr>
          <a:lstStyle/>
          <a:p>
            <a:r>
              <a:rPr lang="en-US" dirty="0" smtClean="0"/>
              <a:t>Among those who send a “</a:t>
            </a:r>
            <a:r>
              <a:rPr lang="en-US" dirty="0" err="1" smtClean="0"/>
              <a:t>sext</a:t>
            </a:r>
            <a:r>
              <a:rPr lang="en-US" dirty="0" smtClean="0"/>
              <a:t>”: </a:t>
            </a:r>
            <a:r>
              <a:rPr lang="en-US" sz="2000" dirty="0" smtClean="0"/>
              <a:t>(Cox study)</a:t>
            </a:r>
          </a:p>
          <a:p>
            <a:pPr lvl="1"/>
            <a:r>
              <a:rPr lang="en-US" dirty="0" smtClean="0"/>
              <a:t>2% got forwarded to someone who they didn’t want to see it</a:t>
            </a:r>
          </a:p>
          <a:p>
            <a:pPr lvl="1"/>
            <a:r>
              <a:rPr lang="en-US" dirty="0" smtClean="0"/>
              <a:t>2% got in trouble</a:t>
            </a:r>
          </a:p>
          <a:p>
            <a:pPr lvl="1"/>
            <a:r>
              <a:rPr lang="en-US" dirty="0" smtClean="0"/>
              <a:t>2% got made fun of</a:t>
            </a:r>
          </a:p>
          <a:p>
            <a:r>
              <a:rPr lang="en-US" dirty="0" smtClean="0"/>
              <a:t>61% of teens who  sent a picture were “pressured” to do so (MTV survey)</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14400"/>
            <a:ext cx="7772400" cy="914400"/>
          </a:xfrm>
        </p:spPr>
        <p:txBody>
          <a:bodyPr/>
          <a:lstStyle/>
          <a:p>
            <a:r>
              <a:rPr lang="en-US" dirty="0" smtClean="0"/>
              <a:t>SEXUAL SOLCITATIONS/INTERNET PREDATORS</a:t>
            </a:r>
            <a:endParaRPr lang="en-US" dirty="0"/>
          </a:p>
        </p:txBody>
      </p:sp>
      <p:pic>
        <p:nvPicPr>
          <p:cNvPr id="1026" name="Picture 2" descr="C:\Documents and Settings\lmjones\Desktop\lurking-predators.jpg"/>
          <p:cNvPicPr>
            <a:picLocks noChangeAspect="1" noChangeArrowheads="1"/>
          </p:cNvPicPr>
          <p:nvPr/>
        </p:nvPicPr>
        <p:blipFill>
          <a:blip r:embed="rId2" cstate="print"/>
          <a:srcRect/>
          <a:stretch>
            <a:fillRect/>
          </a:stretch>
        </p:blipFill>
        <p:spPr bwMode="auto">
          <a:xfrm>
            <a:off x="838200" y="2895600"/>
            <a:ext cx="2895600" cy="2664354"/>
          </a:xfrm>
          <a:prstGeom prst="rect">
            <a:avLst/>
          </a:prstGeom>
          <a:noFill/>
        </p:spPr>
      </p:pic>
      <p:pic>
        <p:nvPicPr>
          <p:cNvPr id="1027" name="Picture 3" descr="C:\Documents and Settings\lmjones\Desktop\predator.jpg"/>
          <p:cNvPicPr>
            <a:picLocks noChangeAspect="1" noChangeArrowheads="1"/>
          </p:cNvPicPr>
          <p:nvPr/>
        </p:nvPicPr>
        <p:blipFill>
          <a:blip r:embed="rId3" cstate="print"/>
          <a:srcRect/>
          <a:stretch>
            <a:fillRect/>
          </a:stretch>
        </p:blipFill>
        <p:spPr bwMode="auto">
          <a:xfrm>
            <a:off x="5486400" y="2057400"/>
            <a:ext cx="2882927" cy="1804987"/>
          </a:xfrm>
          <a:prstGeom prst="rect">
            <a:avLst/>
          </a:prstGeom>
          <a:noFill/>
        </p:spPr>
      </p:pic>
      <p:pic>
        <p:nvPicPr>
          <p:cNvPr id="1028" name="Picture 4" descr="C:\Documents and Settings\lmjones\Desktop\photopredator.jpg"/>
          <p:cNvPicPr>
            <a:picLocks noChangeAspect="1" noChangeArrowheads="1"/>
          </p:cNvPicPr>
          <p:nvPr/>
        </p:nvPicPr>
        <p:blipFill>
          <a:blip r:embed="rId4" cstate="print"/>
          <a:srcRect/>
          <a:stretch>
            <a:fillRect/>
          </a:stretch>
        </p:blipFill>
        <p:spPr bwMode="auto">
          <a:xfrm>
            <a:off x="3429000" y="2514600"/>
            <a:ext cx="2592790" cy="4021226"/>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SOLICITATIONS</a:t>
            </a:r>
            <a:endParaRPr lang="en-US" dirty="0"/>
          </a:p>
        </p:txBody>
      </p:sp>
      <p:sp>
        <p:nvSpPr>
          <p:cNvPr id="3" name="Content Placeholder 2"/>
          <p:cNvSpPr>
            <a:spLocks noGrp="1"/>
          </p:cNvSpPr>
          <p:nvPr>
            <p:ph idx="1"/>
          </p:nvPr>
        </p:nvSpPr>
        <p:spPr/>
        <p:txBody>
          <a:bodyPr/>
          <a:lstStyle/>
          <a:p>
            <a:r>
              <a:rPr lang="en-US" dirty="0" smtClean="0"/>
              <a:t>Requests to…</a:t>
            </a:r>
          </a:p>
          <a:p>
            <a:pPr lvl="1"/>
            <a:r>
              <a:rPr lang="en-US" dirty="0" smtClean="0"/>
              <a:t>engage in sexual activities</a:t>
            </a:r>
          </a:p>
          <a:p>
            <a:pPr lvl="1"/>
            <a:r>
              <a:rPr lang="en-US" dirty="0" smtClean="0"/>
              <a:t>sexual talk</a:t>
            </a:r>
          </a:p>
          <a:p>
            <a:pPr lvl="1"/>
            <a:r>
              <a:rPr lang="en-US" dirty="0" smtClean="0"/>
              <a:t>give personal sexual information</a:t>
            </a:r>
          </a:p>
          <a:p>
            <a:r>
              <a:rPr lang="en-US" dirty="0" smtClean="0"/>
              <a:t>…that were </a:t>
            </a:r>
            <a:r>
              <a:rPr lang="en-US" u="sng" dirty="0" smtClean="0"/>
              <a:t>unwanted</a:t>
            </a:r>
            <a:r>
              <a:rPr lang="en-US" dirty="0" smtClean="0"/>
              <a:t> or, whether wanted or not, </a:t>
            </a:r>
            <a:r>
              <a:rPr lang="en-US" u="sng" dirty="0" smtClean="0"/>
              <a:t>made by an adult</a:t>
            </a:r>
            <a:endParaRPr lang="en-US" u="sng"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SOLICITATIONS</a:t>
            </a:r>
            <a:endParaRPr lang="en-US" dirty="0"/>
          </a:p>
        </p:txBody>
      </p:sp>
      <p:sp>
        <p:nvSpPr>
          <p:cNvPr id="3" name="Content Placeholder 2"/>
          <p:cNvSpPr>
            <a:spLocks noGrp="1"/>
          </p:cNvSpPr>
          <p:nvPr>
            <p:ph idx="1"/>
          </p:nvPr>
        </p:nvSpPr>
        <p:spPr>
          <a:xfrm>
            <a:off x="914400" y="1295400"/>
            <a:ext cx="7772400" cy="4648200"/>
          </a:xfrm>
        </p:spPr>
        <p:txBody>
          <a:bodyPr>
            <a:normAutofit/>
          </a:bodyPr>
          <a:lstStyle/>
          <a:p>
            <a:pPr>
              <a:buNone/>
            </a:pPr>
            <a:r>
              <a:rPr lang="en-US" u="sng" dirty="0" smtClean="0"/>
              <a:t>YISS 2 DATA (2005):</a:t>
            </a:r>
          </a:p>
          <a:p>
            <a:r>
              <a:rPr lang="en-US" dirty="0" smtClean="0"/>
              <a:t>One in 7 youth Internet users (13%) between the ages of 19 and 17 received an unwanted sexual solicitation </a:t>
            </a:r>
            <a:r>
              <a:rPr lang="en-US" u="sng" dirty="0" smtClean="0"/>
              <a:t>in the past year</a:t>
            </a:r>
            <a:r>
              <a:rPr lang="en-US" dirty="0" smtClean="0"/>
              <a:t>.</a:t>
            </a:r>
          </a:p>
          <a:p>
            <a:r>
              <a:rPr lang="en-US" dirty="0" smtClean="0"/>
              <a:t>Down from the 1 in 5 statistic that came from the YISS 1 survey (1999)</a:t>
            </a:r>
          </a:p>
          <a:p>
            <a:r>
              <a:rPr lang="en-US" dirty="0" smtClean="0"/>
              <a:t>In 4% the solicitor made or tried to make offline contact.</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solicitation</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Girl, 12…</a:t>
            </a:r>
          </a:p>
          <a:p>
            <a:pPr>
              <a:buNone/>
            </a:pPr>
            <a:r>
              <a:rPr lang="en-US" dirty="0" smtClean="0"/>
              <a:t>“I went into the chat room, and they asked me if I wanted to have cybersex. I was asking them what kind of music they liked and stuff.”</a:t>
            </a:r>
          </a:p>
        </p:txBody>
      </p:sp>
      <p:sp>
        <p:nvSpPr>
          <p:cNvPr id="7" name="Content Placeholder 6"/>
          <p:cNvSpPr>
            <a:spLocks noGrp="1"/>
          </p:cNvSpPr>
          <p:nvPr>
            <p:ph sz="half" idx="2"/>
          </p:nvPr>
        </p:nvSpPr>
        <p:spPr/>
        <p:txBody>
          <a:bodyPr>
            <a:normAutofit lnSpcReduction="10000"/>
          </a:bodyPr>
          <a:lstStyle/>
          <a:p>
            <a:r>
              <a:rPr lang="en-US" dirty="0" smtClean="0"/>
              <a:t>Girl, 14…..</a:t>
            </a:r>
          </a:p>
          <a:p>
            <a:pPr>
              <a:buNone/>
            </a:pPr>
            <a:r>
              <a:rPr lang="en-US" dirty="0" smtClean="0"/>
              <a:t>“I was chatting on the Internet and this guy popped up in an IM and started talking really dirty to me and saying things that I had never heard of before.  He told me he was 30 years old and then he said, ‘LOL’.”</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SOLICITATIONS</a:t>
            </a:r>
            <a:endParaRPr lang="en-US" dirty="0"/>
          </a:p>
        </p:txBody>
      </p:sp>
      <p:sp>
        <p:nvSpPr>
          <p:cNvPr id="3" name="Content Placeholder 2"/>
          <p:cNvSpPr>
            <a:spLocks noGrp="1"/>
          </p:cNvSpPr>
          <p:nvPr>
            <p:ph sz="half" idx="1"/>
          </p:nvPr>
        </p:nvSpPr>
        <p:spPr/>
        <p:txBody>
          <a:bodyPr>
            <a:normAutofit/>
          </a:bodyPr>
          <a:lstStyle/>
          <a:p>
            <a:r>
              <a:rPr lang="en-US" dirty="0" smtClean="0"/>
              <a:t>70% of solicitations were received by girls</a:t>
            </a:r>
          </a:p>
          <a:p>
            <a:r>
              <a:rPr lang="en-US" dirty="0" smtClean="0"/>
              <a:t>81% were ages 14 or older</a:t>
            </a:r>
          </a:p>
          <a:p>
            <a:r>
              <a:rPr lang="en-US" dirty="0" smtClean="0"/>
              <a:t>No 10 year olds and only 3% of 11 year olds were solicited</a:t>
            </a:r>
          </a:p>
        </p:txBody>
      </p:sp>
      <p:sp>
        <p:nvSpPr>
          <p:cNvPr id="7" name="Content Placeholder 6"/>
          <p:cNvSpPr>
            <a:spLocks noGrp="1"/>
          </p:cNvSpPr>
          <p:nvPr>
            <p:ph sz="half" idx="2"/>
          </p:nvPr>
        </p:nvSpPr>
        <p:spPr/>
        <p:txBody>
          <a:bodyPr>
            <a:normAutofit/>
          </a:bodyPr>
          <a:lstStyle/>
          <a:p>
            <a:r>
              <a:rPr lang="en-US" dirty="0" smtClean="0"/>
              <a:t>Perpetrators were largely male (73%)</a:t>
            </a:r>
          </a:p>
          <a:p>
            <a:r>
              <a:rPr lang="en-US" dirty="0" smtClean="0"/>
              <a:t>Solicitors were under 18  in 44% of aggressive solicitations</a:t>
            </a:r>
          </a:p>
          <a:p>
            <a:r>
              <a:rPr lang="en-US" dirty="0" smtClean="0"/>
              <a:t>45% of aggressive solicitations happened when youth were online with friends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1F603E06-1DD4-496A-B49A-6537C05FB215}" type="slidenum">
              <a:rPr lang="en-US"/>
              <a:pPr/>
              <a:t>26</a:t>
            </a:fld>
            <a:endParaRPr lang="en-US"/>
          </a:p>
        </p:txBody>
      </p:sp>
      <p:sp>
        <p:nvSpPr>
          <p:cNvPr id="27650" name="Rectangle 2"/>
          <p:cNvSpPr>
            <a:spLocks noGrp="1" noChangeArrowheads="1"/>
          </p:cNvSpPr>
          <p:nvPr>
            <p:ph type="title"/>
          </p:nvPr>
        </p:nvSpPr>
        <p:spPr>
          <a:xfrm>
            <a:off x="1066800" y="304800"/>
            <a:ext cx="6019800" cy="944562"/>
          </a:xfrm>
        </p:spPr>
        <p:txBody>
          <a:bodyPr/>
          <a:lstStyle/>
          <a:p>
            <a:r>
              <a:rPr lang="en-US" dirty="0" smtClean="0"/>
              <a:t>SEXUAL SOLICITATIONS</a:t>
            </a:r>
            <a:endParaRPr lang="en-US" dirty="0"/>
          </a:p>
        </p:txBody>
      </p:sp>
      <p:sp>
        <p:nvSpPr>
          <p:cNvPr id="27651" name="Rectangle 3"/>
          <p:cNvSpPr>
            <a:spLocks noGrp="1" noChangeArrowheads="1"/>
          </p:cNvSpPr>
          <p:nvPr>
            <p:ph type="body" idx="1"/>
          </p:nvPr>
        </p:nvSpPr>
        <p:spPr>
          <a:xfrm>
            <a:off x="457200" y="1295400"/>
            <a:ext cx="8229600" cy="5257800"/>
          </a:xfrm>
        </p:spPr>
        <p:txBody>
          <a:bodyPr/>
          <a:lstStyle/>
          <a:p>
            <a:pPr>
              <a:lnSpc>
                <a:spcPct val="90000"/>
              </a:lnSpc>
              <a:buNone/>
            </a:pPr>
            <a:r>
              <a:rPr lang="en-US" dirty="0" smtClean="0"/>
              <a:t>RISK FACTORS FOR AGGRESSIVE SOLICITATIONS:</a:t>
            </a:r>
          </a:p>
          <a:p>
            <a:pPr>
              <a:lnSpc>
                <a:spcPct val="90000"/>
              </a:lnSpc>
            </a:pPr>
            <a:r>
              <a:rPr lang="en-US" dirty="0" smtClean="0"/>
              <a:t>Talking </a:t>
            </a:r>
            <a:r>
              <a:rPr lang="en-US" dirty="0"/>
              <a:t>online with unknown people</a:t>
            </a:r>
          </a:p>
          <a:p>
            <a:pPr>
              <a:lnSpc>
                <a:spcPct val="90000"/>
              </a:lnSpc>
            </a:pPr>
            <a:r>
              <a:rPr lang="en-US" dirty="0"/>
              <a:t>Talking online about sex with unknown people </a:t>
            </a:r>
          </a:p>
          <a:p>
            <a:pPr>
              <a:lnSpc>
                <a:spcPct val="90000"/>
              </a:lnSpc>
            </a:pPr>
            <a:r>
              <a:rPr lang="en-US" dirty="0"/>
              <a:t>Having a close online relationship</a:t>
            </a:r>
          </a:p>
          <a:p>
            <a:pPr>
              <a:lnSpc>
                <a:spcPct val="90000"/>
              </a:lnSpc>
            </a:pPr>
            <a:r>
              <a:rPr lang="en-US" dirty="0"/>
              <a:t>Using Instant messages</a:t>
            </a:r>
          </a:p>
          <a:p>
            <a:pPr>
              <a:lnSpc>
                <a:spcPct val="90000"/>
              </a:lnSpc>
            </a:pPr>
            <a:r>
              <a:rPr lang="en-US" dirty="0"/>
              <a:t>Using the Internet from a cell phone</a:t>
            </a:r>
          </a:p>
          <a:p>
            <a:pPr>
              <a:lnSpc>
                <a:spcPct val="90000"/>
              </a:lnSpc>
            </a:pPr>
            <a:r>
              <a:rPr lang="en-US" dirty="0"/>
              <a:t>Offline physical or sexual abuse in the past year</a:t>
            </a:r>
          </a:p>
          <a:p>
            <a:pPr>
              <a:lnSpc>
                <a:spcPct val="90000"/>
              </a:lnSpc>
              <a:buFontTx/>
              <a:buNone/>
            </a:pPr>
            <a:endParaRPr lang="en-US" dirty="0"/>
          </a:p>
          <a:p>
            <a:pPr>
              <a:lnSpc>
                <a:spcPct val="90000"/>
              </a:lnSpc>
              <a:buFontTx/>
              <a:buNone/>
            </a:pPr>
            <a:endParaRPr lang="en-US" sz="1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160DC121-8136-44CA-9E29-8B0FB1BB961F}" type="slidenum">
              <a:rPr lang="en-US"/>
              <a:pPr/>
              <a:t>27</a:t>
            </a:fld>
            <a:endParaRPr lang="en-US"/>
          </a:p>
        </p:txBody>
      </p:sp>
      <p:sp>
        <p:nvSpPr>
          <p:cNvPr id="23554" name="Rectangle 2"/>
          <p:cNvSpPr>
            <a:spLocks noGrp="1" noChangeArrowheads="1"/>
          </p:cNvSpPr>
          <p:nvPr>
            <p:ph type="title"/>
          </p:nvPr>
        </p:nvSpPr>
        <p:spPr>
          <a:xfrm>
            <a:off x="685800" y="609600"/>
            <a:ext cx="6858000" cy="792162"/>
          </a:xfrm>
        </p:spPr>
        <p:txBody>
          <a:bodyPr/>
          <a:lstStyle/>
          <a:p>
            <a:r>
              <a:rPr lang="en-US" dirty="0" smtClean="0"/>
              <a:t>SEXUAL SOLICITATIONS</a:t>
            </a:r>
            <a:endParaRPr lang="en-US" dirty="0"/>
          </a:p>
        </p:txBody>
      </p:sp>
      <p:sp>
        <p:nvSpPr>
          <p:cNvPr id="23555" name="Rectangle 3"/>
          <p:cNvSpPr>
            <a:spLocks noGrp="1" noChangeArrowheads="1"/>
          </p:cNvSpPr>
          <p:nvPr>
            <p:ph type="body" idx="1"/>
          </p:nvPr>
        </p:nvSpPr>
        <p:spPr/>
        <p:txBody>
          <a:bodyPr>
            <a:normAutofit/>
          </a:bodyPr>
          <a:lstStyle/>
          <a:p>
            <a:r>
              <a:rPr lang="en-US" dirty="0" smtClean="0"/>
              <a:t>Posting </a:t>
            </a:r>
            <a:r>
              <a:rPr lang="en-US" dirty="0" smtClean="0"/>
              <a:t>or sending personal information was </a:t>
            </a:r>
            <a:r>
              <a:rPr lang="en-US" u="sng" dirty="0" smtClean="0"/>
              <a:t>not</a:t>
            </a:r>
            <a:r>
              <a:rPr lang="en-US" dirty="0" smtClean="0"/>
              <a:t> </a:t>
            </a:r>
            <a:r>
              <a:rPr lang="en-US" dirty="0"/>
              <a:t>related to receiving aggressive </a:t>
            </a:r>
            <a:r>
              <a:rPr lang="en-US" dirty="0" smtClean="0"/>
              <a:t>solicitations</a:t>
            </a:r>
            <a:endParaRPr lang="en-US" dirty="0"/>
          </a:p>
          <a:p>
            <a:pPr>
              <a:lnSpc>
                <a:spcPct val="90000"/>
              </a:lnSpc>
            </a:pPr>
            <a:r>
              <a:rPr lang="en-US" dirty="0" smtClean="0"/>
              <a:t>More than half of youth (56%) had posted personal information online where anyone could see it</a:t>
            </a:r>
          </a:p>
          <a:p>
            <a:pPr lvl="1">
              <a:lnSpc>
                <a:spcPct val="90000"/>
              </a:lnSpc>
            </a:pPr>
            <a:r>
              <a:rPr lang="en-US" dirty="0" smtClean="0"/>
              <a:t>Name, phone #, address, school – 34%</a:t>
            </a:r>
          </a:p>
          <a:p>
            <a:pPr lvl="1">
              <a:lnSpc>
                <a:spcPct val="90000"/>
              </a:lnSpc>
            </a:pPr>
            <a:r>
              <a:rPr lang="en-US" dirty="0" smtClean="0"/>
              <a:t>Age or DOB – 45%</a:t>
            </a:r>
          </a:p>
          <a:p>
            <a:pPr lvl="1">
              <a:lnSpc>
                <a:spcPct val="90000"/>
              </a:lnSpc>
            </a:pPr>
            <a:r>
              <a:rPr lang="en-US" dirty="0" smtClean="0"/>
              <a:t>Picture – 18%</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772400" cy="914400"/>
          </a:xfrm>
        </p:spPr>
        <p:txBody>
          <a:bodyPr/>
          <a:lstStyle/>
          <a:p>
            <a:pPr algn="ctr"/>
            <a:r>
              <a:rPr lang="en-US" dirty="0" smtClean="0"/>
              <a:t>PREVENTION</a:t>
            </a:r>
            <a:endParaRPr lang="en-US" dirty="0"/>
          </a:p>
        </p:txBody>
      </p:sp>
      <p:pic>
        <p:nvPicPr>
          <p:cNvPr id="251907" name="Picture 3" descr="http://www.isafe.org/imgs/logo.jpg">
            <a:hlinkClick r:id="rId2"/>
          </p:cNvPr>
          <p:cNvPicPr>
            <a:picLocks noChangeAspect="1" noChangeArrowheads="1"/>
          </p:cNvPicPr>
          <p:nvPr/>
        </p:nvPicPr>
        <p:blipFill>
          <a:blip r:embed="rId3" cstate="print"/>
          <a:srcRect/>
          <a:stretch>
            <a:fillRect/>
          </a:stretch>
        </p:blipFill>
        <p:spPr bwMode="auto">
          <a:xfrm rot="20596347">
            <a:off x="709159" y="1996597"/>
            <a:ext cx="2919293" cy="1121010"/>
          </a:xfrm>
          <a:prstGeom prst="rect">
            <a:avLst/>
          </a:prstGeom>
          <a:noFill/>
        </p:spPr>
      </p:pic>
      <p:pic>
        <p:nvPicPr>
          <p:cNvPr id="2052" name="Picture 4" descr="C:\Documents and Settings\lmjones\Desktop\logo.gif"/>
          <p:cNvPicPr>
            <a:picLocks noChangeAspect="1" noChangeArrowheads="1"/>
          </p:cNvPicPr>
          <p:nvPr/>
        </p:nvPicPr>
        <p:blipFill>
          <a:blip r:embed="rId4" cstate="print"/>
          <a:srcRect/>
          <a:stretch>
            <a:fillRect/>
          </a:stretch>
        </p:blipFill>
        <p:spPr bwMode="auto">
          <a:xfrm>
            <a:off x="838200" y="4800600"/>
            <a:ext cx="3611921" cy="1328738"/>
          </a:xfrm>
          <a:prstGeom prst="rect">
            <a:avLst/>
          </a:prstGeom>
          <a:noFill/>
        </p:spPr>
      </p:pic>
      <p:pic>
        <p:nvPicPr>
          <p:cNvPr id="2053" name="Picture 5" descr="C:\Documents and Settings\lmjones\Desktop\untitled2.bmp"/>
          <p:cNvPicPr>
            <a:picLocks noChangeAspect="1" noChangeArrowheads="1"/>
          </p:cNvPicPr>
          <p:nvPr/>
        </p:nvPicPr>
        <p:blipFill>
          <a:blip r:embed="rId5" cstate="print"/>
          <a:srcRect/>
          <a:stretch>
            <a:fillRect/>
          </a:stretch>
        </p:blipFill>
        <p:spPr bwMode="auto">
          <a:xfrm>
            <a:off x="5105401" y="3858524"/>
            <a:ext cx="3048000" cy="2280671"/>
          </a:xfrm>
          <a:prstGeom prst="rect">
            <a:avLst/>
          </a:prstGeom>
          <a:noFill/>
        </p:spPr>
      </p:pic>
      <p:pic>
        <p:nvPicPr>
          <p:cNvPr id="2054" name="Picture 6" descr="C:\Documents and Settings\lmjones\Desktop\untitled.bmp"/>
          <p:cNvPicPr>
            <a:picLocks noChangeAspect="1" noChangeArrowheads="1"/>
          </p:cNvPicPr>
          <p:nvPr/>
        </p:nvPicPr>
        <p:blipFill>
          <a:blip r:embed="rId6" cstate="print"/>
          <a:srcRect/>
          <a:stretch>
            <a:fillRect/>
          </a:stretch>
        </p:blipFill>
        <p:spPr bwMode="auto">
          <a:xfrm>
            <a:off x="2819400" y="2514600"/>
            <a:ext cx="1981200" cy="1981200"/>
          </a:xfrm>
          <a:prstGeom prst="rect">
            <a:avLst/>
          </a:prstGeom>
          <a:noFill/>
        </p:spPr>
      </p:pic>
      <p:pic>
        <p:nvPicPr>
          <p:cNvPr id="2055" name="Picture 7" descr="C:\Documents and Settings\lmjones\Desktop\untitled.bmp"/>
          <p:cNvPicPr>
            <a:picLocks noChangeAspect="1" noChangeArrowheads="1"/>
          </p:cNvPicPr>
          <p:nvPr/>
        </p:nvPicPr>
        <p:blipFill>
          <a:blip r:embed="rId7" cstate="print"/>
          <a:srcRect/>
          <a:stretch>
            <a:fillRect/>
          </a:stretch>
        </p:blipFill>
        <p:spPr bwMode="auto">
          <a:xfrm>
            <a:off x="4452938" y="1814513"/>
            <a:ext cx="2047165" cy="1081087"/>
          </a:xfrm>
          <a:prstGeom prst="rect">
            <a:avLst/>
          </a:prstGeom>
          <a:noFill/>
        </p:spPr>
      </p:pic>
      <p:pic>
        <p:nvPicPr>
          <p:cNvPr id="2051" name="Picture 3" descr="C:\Documents and Settings\lmjones\Desktop\untitled.bmp"/>
          <p:cNvPicPr>
            <a:picLocks noChangeAspect="1" noChangeArrowheads="1"/>
          </p:cNvPicPr>
          <p:nvPr/>
        </p:nvPicPr>
        <p:blipFill>
          <a:blip r:embed="rId8" cstate="print"/>
          <a:srcRect/>
          <a:stretch>
            <a:fillRect/>
          </a:stretch>
        </p:blipFill>
        <p:spPr bwMode="auto">
          <a:xfrm rot="853897">
            <a:off x="6512850" y="1847242"/>
            <a:ext cx="1879605" cy="1500653"/>
          </a:xfrm>
          <a:prstGeom prst="rect">
            <a:avLst/>
          </a:prstGeom>
          <a:noFill/>
        </p:spPr>
      </p:pic>
      <p:pic>
        <p:nvPicPr>
          <p:cNvPr id="2056" name="Picture 8" descr="C:\Documents and Settings\lmjones\Desktop\untitled2.bmp"/>
          <p:cNvPicPr>
            <a:picLocks noChangeAspect="1" noChangeArrowheads="1"/>
          </p:cNvPicPr>
          <p:nvPr/>
        </p:nvPicPr>
        <p:blipFill>
          <a:blip r:embed="rId9" cstate="print"/>
          <a:srcRect/>
          <a:stretch>
            <a:fillRect/>
          </a:stretch>
        </p:blipFill>
        <p:spPr bwMode="auto">
          <a:xfrm rot="775119">
            <a:off x="1750517" y="3753017"/>
            <a:ext cx="1631228" cy="847725"/>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PREVENTION</a:t>
            </a:r>
            <a:endParaRPr lang="en-US" dirty="0"/>
          </a:p>
        </p:txBody>
      </p:sp>
      <p:sp>
        <p:nvSpPr>
          <p:cNvPr id="4" name="Content Placeholder 3"/>
          <p:cNvSpPr>
            <a:spLocks noGrp="1"/>
          </p:cNvSpPr>
          <p:nvPr>
            <p:ph idx="1"/>
          </p:nvPr>
        </p:nvSpPr>
        <p:spPr/>
        <p:txBody>
          <a:bodyPr/>
          <a:lstStyle/>
          <a:p>
            <a:r>
              <a:rPr lang="en-US" dirty="0" smtClean="0"/>
              <a:t>Areas of  youth education/prevention with substantial research:</a:t>
            </a:r>
          </a:p>
          <a:p>
            <a:pPr lvl="1"/>
            <a:r>
              <a:rPr lang="en-US" dirty="0" smtClean="0"/>
              <a:t>Drug and alcohol abuse</a:t>
            </a:r>
          </a:p>
          <a:p>
            <a:pPr lvl="1"/>
            <a:r>
              <a:rPr lang="en-US" dirty="0" smtClean="0"/>
              <a:t>Smoking</a:t>
            </a:r>
          </a:p>
          <a:p>
            <a:pPr lvl="1"/>
            <a:r>
              <a:rPr lang="en-US" dirty="0" smtClean="0"/>
              <a:t>Teen pregnancy</a:t>
            </a:r>
          </a:p>
          <a:p>
            <a:pPr lvl="1"/>
            <a:r>
              <a:rPr lang="en-US" dirty="0" smtClean="0"/>
              <a:t>HIV protection</a:t>
            </a:r>
          </a:p>
          <a:p>
            <a:pPr lvl="1"/>
            <a:r>
              <a:rPr lang="en-US" dirty="0" smtClean="0"/>
              <a:t>Aggression and violence</a:t>
            </a:r>
          </a:p>
          <a:p>
            <a:pPr lvl="1"/>
            <a:r>
              <a:rPr lang="en-US" dirty="0" smtClean="0"/>
              <a:t>Mental health problems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PREVENTION</a:t>
            </a:r>
            <a:endParaRPr lang="en-US" dirty="0"/>
          </a:p>
        </p:txBody>
      </p:sp>
      <p:sp>
        <p:nvSpPr>
          <p:cNvPr id="4" name="Content Placeholder 3"/>
          <p:cNvSpPr>
            <a:spLocks noGrp="1"/>
          </p:cNvSpPr>
          <p:nvPr>
            <p:ph idx="1"/>
          </p:nvPr>
        </p:nvSpPr>
        <p:spPr>
          <a:xfrm>
            <a:off x="838200" y="1447800"/>
            <a:ext cx="7772400" cy="4724400"/>
          </a:xfrm>
        </p:spPr>
        <p:txBody>
          <a:bodyPr>
            <a:normAutofit lnSpcReduction="10000"/>
          </a:bodyPr>
          <a:lstStyle/>
          <a:p>
            <a:pPr>
              <a:buNone/>
            </a:pPr>
            <a:r>
              <a:rPr lang="en-US" dirty="0" smtClean="0"/>
              <a:t>DRUG ABUSE PREVENTION</a:t>
            </a:r>
          </a:p>
          <a:p>
            <a:r>
              <a:rPr lang="en-US" dirty="0" smtClean="0"/>
              <a:t>Public concern was high about drug abuse epidemic in youth</a:t>
            </a:r>
          </a:p>
          <a:p>
            <a:r>
              <a:rPr lang="en-US" dirty="0" smtClean="0"/>
              <a:t>Early efforts were one-shot education programs with dramatic stories of consequences of drug use</a:t>
            </a:r>
          </a:p>
          <a:p>
            <a:r>
              <a:rPr lang="en-US" dirty="0" smtClean="0"/>
              <a:t>DARE was an improvement but ultimately non-effective</a:t>
            </a:r>
          </a:p>
          <a:p>
            <a:r>
              <a:rPr lang="en-US" dirty="0" smtClean="0"/>
              <a:t>Widespread national roll-out impossible to undo</a:t>
            </a:r>
          </a:p>
          <a:p>
            <a:pPr lvl="1"/>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PREVENTION</a:t>
            </a:r>
            <a:endParaRPr lang="en-US" dirty="0"/>
          </a:p>
        </p:txBody>
      </p:sp>
      <p:sp>
        <p:nvSpPr>
          <p:cNvPr id="4" name="Content Placeholder 3"/>
          <p:cNvSpPr>
            <a:spLocks noGrp="1"/>
          </p:cNvSpPr>
          <p:nvPr>
            <p:ph idx="1"/>
          </p:nvPr>
        </p:nvSpPr>
        <p:spPr>
          <a:xfrm>
            <a:off x="914400" y="1447800"/>
            <a:ext cx="7772400" cy="4907760"/>
          </a:xfrm>
        </p:spPr>
        <p:txBody>
          <a:bodyPr/>
          <a:lstStyle/>
          <a:p>
            <a:pPr>
              <a:buNone/>
            </a:pPr>
            <a:r>
              <a:rPr lang="en-US" dirty="0" smtClean="0"/>
              <a:t>EFFECTIVE PREVENTION STRATEGIES</a:t>
            </a:r>
          </a:p>
          <a:p>
            <a:r>
              <a:rPr lang="en-US" dirty="0" smtClean="0"/>
              <a:t>Theory-based programs</a:t>
            </a:r>
          </a:p>
          <a:p>
            <a:r>
              <a:rPr lang="en-US" dirty="0" smtClean="0"/>
              <a:t>Interactive programs with skills training for youth and booster sessions</a:t>
            </a:r>
          </a:p>
          <a:p>
            <a:r>
              <a:rPr lang="en-US" dirty="0" smtClean="0"/>
              <a:t>Target actual versus perceived risk factors</a:t>
            </a:r>
          </a:p>
          <a:p>
            <a:r>
              <a:rPr lang="en-US" dirty="0" smtClean="0"/>
              <a:t>Integrated into school curricula and implemented consistently</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PREVENTION-What NOT to say</a:t>
            </a:r>
            <a:endParaRPr lang="en-US" dirty="0"/>
          </a:p>
        </p:txBody>
      </p:sp>
      <p:sp>
        <p:nvSpPr>
          <p:cNvPr id="4" name="Content Placeholder 3"/>
          <p:cNvSpPr>
            <a:spLocks noGrp="1"/>
          </p:cNvSpPr>
          <p:nvPr>
            <p:ph idx="1"/>
          </p:nvPr>
        </p:nvSpPr>
        <p:spPr>
          <a:xfrm>
            <a:off x="914400" y="1600200"/>
            <a:ext cx="7772400" cy="4755360"/>
          </a:xfrm>
        </p:spPr>
        <p:txBody>
          <a:bodyPr/>
          <a:lstStyle/>
          <a:p>
            <a:r>
              <a:rPr lang="en-US" dirty="0" smtClean="0"/>
              <a:t>1 in 7 youth is contacted by an Internet predator</a:t>
            </a:r>
          </a:p>
          <a:p>
            <a:r>
              <a:rPr lang="en-US" dirty="0" smtClean="0"/>
              <a:t>Internet predators pretend to be other youth to lure victims into meetings</a:t>
            </a:r>
          </a:p>
          <a:p>
            <a:r>
              <a:rPr lang="en-US" dirty="0" smtClean="0"/>
              <a:t>Your 10-year-old’s “Internet friend” may be a predator</a:t>
            </a:r>
          </a:p>
          <a:p>
            <a:r>
              <a:rPr lang="en-US" dirty="0" smtClean="0"/>
              <a:t>Never give out personal information online</a:t>
            </a:r>
          </a:p>
          <a:p>
            <a:r>
              <a:rPr lang="en-US" dirty="0" smtClean="0"/>
              <a:t>Don’t have a social networking site</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PREVENTION—What TO say</a:t>
            </a:r>
            <a:endParaRPr lang="en-US" dirty="0"/>
          </a:p>
        </p:txBody>
      </p:sp>
      <p:sp>
        <p:nvSpPr>
          <p:cNvPr id="4" name="Content Placeholder 3"/>
          <p:cNvSpPr>
            <a:spLocks noGrp="1"/>
          </p:cNvSpPr>
          <p:nvPr>
            <p:ph idx="1"/>
          </p:nvPr>
        </p:nvSpPr>
        <p:spPr>
          <a:xfrm>
            <a:off x="914400" y="1524000"/>
            <a:ext cx="7772400" cy="5029200"/>
          </a:xfrm>
        </p:spPr>
        <p:txBody>
          <a:bodyPr>
            <a:normAutofit fontScale="92500" lnSpcReduction="20000"/>
          </a:bodyPr>
          <a:lstStyle/>
          <a:p>
            <a:r>
              <a:rPr lang="en-US" dirty="0" smtClean="0"/>
              <a:t>Internet offenders target teens who are willing to talk online about sex</a:t>
            </a:r>
          </a:p>
          <a:p>
            <a:r>
              <a:rPr lang="en-US" dirty="0" smtClean="0"/>
              <a:t>Be careful about who you give personal information to and what kinds of things you share</a:t>
            </a:r>
          </a:p>
          <a:p>
            <a:r>
              <a:rPr lang="en-US" dirty="0" smtClean="0"/>
              <a:t>Be very careful </a:t>
            </a:r>
            <a:r>
              <a:rPr lang="en-US" dirty="0" smtClean="0"/>
              <a:t>about who you friend and what you post on networking </a:t>
            </a:r>
            <a:r>
              <a:rPr lang="en-US" dirty="0" smtClean="0"/>
              <a:t>sites or personal web pages</a:t>
            </a:r>
          </a:p>
          <a:p>
            <a:r>
              <a:rPr lang="en-US" dirty="0" smtClean="0"/>
              <a:t>Using the Internet or a cell phone to send sexual pictures of yourself or friends can get you into trouble with the law</a:t>
            </a:r>
          </a:p>
          <a:p>
            <a:r>
              <a:rPr lang="en-US" dirty="0" smtClean="0"/>
              <a:t>Target prevention education at teenagers in particular</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1392936"/>
          </a:xfrm>
        </p:spPr>
        <p:txBody>
          <a:bodyPr/>
          <a:lstStyle/>
          <a:p>
            <a:pPr algn="ctr"/>
            <a:r>
              <a:rPr lang="en-US" dirty="0" smtClean="0"/>
              <a:t>PREVENTION—Internet Tips for Teens</a:t>
            </a:r>
            <a:endParaRPr lang="en-US" dirty="0"/>
          </a:p>
        </p:txBody>
      </p:sp>
      <p:sp>
        <p:nvSpPr>
          <p:cNvPr id="4" name="Content Placeholder 3"/>
          <p:cNvSpPr>
            <a:spLocks noGrp="1"/>
          </p:cNvSpPr>
          <p:nvPr>
            <p:ph idx="1"/>
          </p:nvPr>
        </p:nvSpPr>
        <p:spPr>
          <a:xfrm>
            <a:off x="914400" y="1905000"/>
            <a:ext cx="7772400" cy="4450560"/>
          </a:xfrm>
        </p:spPr>
        <p:txBody>
          <a:bodyPr>
            <a:normAutofit/>
          </a:bodyPr>
          <a:lstStyle/>
          <a:p>
            <a:r>
              <a:rPr lang="en-US" dirty="0" smtClean="0"/>
              <a:t>Finkelhor, Wolak, and Mitchell</a:t>
            </a:r>
          </a:p>
          <a:p>
            <a:r>
              <a:rPr lang="en-US" dirty="0" smtClean="0"/>
              <a:t>http: //www.unh.edu/ccrc/internet-crimes/safety_ed.html </a:t>
            </a:r>
          </a:p>
          <a:p>
            <a:r>
              <a:rPr lang="en-US" dirty="0" smtClean="0"/>
              <a:t>13 tips for teens that are based on research findings</a:t>
            </a:r>
          </a:p>
          <a:p>
            <a:r>
              <a:rPr lang="en-US" dirty="0" smtClean="0"/>
              <a:t>Review materials you are using/considering—do they reflect research based information on Internet victimization?</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772400" cy="1143000"/>
          </a:xfrm>
        </p:spPr>
        <p:txBody>
          <a:bodyPr/>
          <a:lstStyle/>
          <a:p>
            <a:r>
              <a:rPr lang="en-US" dirty="0" smtClean="0"/>
              <a:t>ONGOING CCRC RESEARCH</a:t>
            </a:r>
            <a:endParaRPr lang="en-US" dirty="0"/>
          </a:p>
        </p:txBody>
      </p:sp>
      <p:sp>
        <p:nvSpPr>
          <p:cNvPr id="3" name="Content Placeholder 2"/>
          <p:cNvSpPr>
            <a:spLocks noGrp="1"/>
          </p:cNvSpPr>
          <p:nvPr>
            <p:ph sz="quarter" idx="1"/>
          </p:nvPr>
        </p:nvSpPr>
        <p:spPr>
          <a:xfrm>
            <a:off x="914400" y="1600200"/>
            <a:ext cx="7772400" cy="4953000"/>
          </a:xfrm>
        </p:spPr>
        <p:txBody>
          <a:bodyPr>
            <a:normAutofit/>
          </a:bodyPr>
          <a:lstStyle/>
          <a:p>
            <a:r>
              <a:rPr lang="en-US" u="sng" dirty="0" smtClean="0"/>
              <a:t>Evaluation of ICAC Internet Safety Prevention Efforts</a:t>
            </a:r>
            <a:r>
              <a:rPr lang="en-US" dirty="0" smtClean="0"/>
              <a:t> </a:t>
            </a:r>
            <a:r>
              <a:rPr lang="en-US" sz="2400" dirty="0" smtClean="0"/>
              <a:t>(NIJ)</a:t>
            </a:r>
          </a:p>
          <a:p>
            <a:pPr marL="777240" lvl="1" indent="-457200"/>
            <a:r>
              <a:rPr lang="en-US" dirty="0" smtClean="0"/>
              <a:t>In-depth review of 4 Internet safety programs:  </a:t>
            </a:r>
            <a:r>
              <a:rPr lang="en-US" dirty="0" err="1" smtClean="0"/>
              <a:t>Netsmartz</a:t>
            </a:r>
            <a:r>
              <a:rPr lang="en-US" dirty="0" smtClean="0"/>
              <a:t>; </a:t>
            </a:r>
            <a:r>
              <a:rPr lang="en-US" dirty="0" err="1" smtClean="0"/>
              <a:t>i</a:t>
            </a:r>
            <a:r>
              <a:rPr lang="en-US" dirty="0" smtClean="0"/>
              <a:t>-SAFE; Web Wise Kids; </a:t>
            </a:r>
            <a:r>
              <a:rPr lang="en-US" dirty="0" err="1" smtClean="0"/>
              <a:t>iKeepSafe</a:t>
            </a:r>
            <a:endParaRPr lang="en-US" dirty="0" smtClean="0"/>
          </a:p>
          <a:p>
            <a:pPr marL="777240" lvl="1" indent="-457200"/>
            <a:r>
              <a:rPr lang="en-US" dirty="0" smtClean="0"/>
              <a:t>Process evaluation of how ICAC Task Forces are using and adapting materials </a:t>
            </a:r>
          </a:p>
          <a:p>
            <a:pPr marL="777240" lvl="1" indent="-457200"/>
            <a:r>
              <a:rPr lang="en-US" dirty="0" smtClean="0"/>
              <a:t>Development of:  </a:t>
            </a:r>
          </a:p>
          <a:p>
            <a:pPr marL="1051560" lvl="2" indent="-457200"/>
            <a:r>
              <a:rPr lang="en-US" dirty="0" smtClean="0"/>
              <a:t>Clearinghouse for materials </a:t>
            </a:r>
          </a:p>
          <a:p>
            <a:pPr marL="1051560" lvl="2" indent="-457200"/>
            <a:r>
              <a:rPr lang="en-US" dirty="0" smtClean="0"/>
              <a:t>Evaluation toolkit</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ONGOING CCRC RESEARCH</a:t>
            </a:r>
            <a:endParaRPr lang="en-US" dirty="0"/>
          </a:p>
        </p:txBody>
      </p:sp>
      <p:sp>
        <p:nvSpPr>
          <p:cNvPr id="4" name="Content Placeholder 3"/>
          <p:cNvSpPr>
            <a:spLocks noGrp="1"/>
          </p:cNvSpPr>
          <p:nvPr>
            <p:ph idx="1"/>
          </p:nvPr>
        </p:nvSpPr>
        <p:spPr>
          <a:xfrm>
            <a:off x="838200" y="1447800"/>
            <a:ext cx="7772400" cy="4876800"/>
          </a:xfrm>
        </p:spPr>
        <p:txBody>
          <a:bodyPr>
            <a:normAutofit lnSpcReduction="10000"/>
          </a:bodyPr>
          <a:lstStyle/>
          <a:p>
            <a:r>
              <a:rPr lang="en-US" u="sng" dirty="0" smtClean="0"/>
              <a:t>YISS 3 </a:t>
            </a:r>
            <a:r>
              <a:rPr lang="en-US" dirty="0" smtClean="0"/>
              <a:t> </a:t>
            </a:r>
            <a:r>
              <a:rPr lang="en-US" sz="2400" dirty="0" smtClean="0"/>
              <a:t>(OJJDP)</a:t>
            </a:r>
          </a:p>
          <a:p>
            <a:pPr lvl="1"/>
            <a:r>
              <a:rPr lang="en-US" dirty="0" smtClean="0"/>
              <a:t>National telephone survey of youth 10-18</a:t>
            </a:r>
          </a:p>
          <a:p>
            <a:pPr lvl="1"/>
            <a:r>
              <a:rPr lang="en-US" dirty="0" smtClean="0"/>
              <a:t>Replication of YISS 1 and 2</a:t>
            </a:r>
          </a:p>
          <a:p>
            <a:pPr lvl="1"/>
            <a:r>
              <a:rPr lang="en-US" dirty="0" smtClean="0"/>
              <a:t>Added section on sexting</a:t>
            </a:r>
          </a:p>
          <a:p>
            <a:pPr lvl="1"/>
            <a:r>
              <a:rPr lang="en-US" dirty="0" smtClean="0"/>
              <a:t>Results Summer/Fall 2011</a:t>
            </a:r>
          </a:p>
          <a:p>
            <a:r>
              <a:rPr lang="en-US" u="sng" dirty="0" smtClean="0"/>
              <a:t>NJOV 3</a:t>
            </a:r>
            <a:r>
              <a:rPr lang="en-US" dirty="0" smtClean="0"/>
              <a:t> </a:t>
            </a:r>
            <a:r>
              <a:rPr lang="en-US" sz="2400" dirty="0" smtClean="0"/>
              <a:t>(OJJDP)</a:t>
            </a:r>
            <a:endParaRPr lang="en-US" sz="2400" u="sng" dirty="0" smtClean="0"/>
          </a:p>
          <a:p>
            <a:pPr lvl="1"/>
            <a:r>
              <a:rPr lang="en-US" dirty="0" smtClean="0"/>
              <a:t>Nationally representative survey of law enforcement agencies on Internet crimes ending in arrest</a:t>
            </a:r>
          </a:p>
          <a:p>
            <a:pPr lvl="1"/>
            <a:r>
              <a:rPr lang="en-US" dirty="0" smtClean="0"/>
              <a:t>Added section on sexting cases reported to police</a:t>
            </a:r>
          </a:p>
          <a:p>
            <a:pPr lvl="1"/>
            <a:r>
              <a:rPr lang="en-US" dirty="0" smtClean="0"/>
              <a:t>Results Spring 2012</a:t>
            </a:r>
          </a:p>
          <a:p>
            <a:pPr lvl="1"/>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more information:	</a:t>
            </a:r>
            <a:endParaRPr lang="en-US" dirty="0"/>
          </a:p>
        </p:txBody>
      </p:sp>
      <p:sp>
        <p:nvSpPr>
          <p:cNvPr id="3" name="Content Placeholder 2"/>
          <p:cNvSpPr>
            <a:spLocks noGrp="1"/>
          </p:cNvSpPr>
          <p:nvPr>
            <p:ph idx="1"/>
          </p:nvPr>
        </p:nvSpPr>
        <p:spPr/>
        <p:txBody>
          <a:bodyPr/>
          <a:lstStyle/>
          <a:p>
            <a:r>
              <a:rPr lang="en-US" dirty="0" smtClean="0">
                <a:hlinkClick r:id="rId2"/>
              </a:rPr>
              <a:t>http://www.unh.edu/ccrc/internet-crimes/</a:t>
            </a:r>
            <a:r>
              <a:rPr lang="en-US" dirty="0" smtClean="0"/>
              <a:t> </a:t>
            </a:r>
          </a:p>
          <a:p>
            <a:r>
              <a:rPr lang="en-US" dirty="0" smtClean="0"/>
              <a:t>Internet search for “UNH CCRC”  (we are the </a:t>
            </a:r>
            <a:r>
              <a:rPr lang="en-US" u="sng" dirty="0" smtClean="0"/>
              <a:t>Crimes Against Children Research Center </a:t>
            </a:r>
            <a:r>
              <a:rPr lang="en-US" dirty="0" smtClean="0"/>
              <a:t>not the </a:t>
            </a:r>
            <a:r>
              <a:rPr lang="en-US" u="sng" dirty="0" smtClean="0"/>
              <a:t>Climate Change Research Center</a:t>
            </a:r>
            <a:r>
              <a:rPr lang="en-US" smtClean="0"/>
              <a:t>)</a:t>
            </a:r>
            <a:r>
              <a:rPr lang="en-US" smtClean="0">
                <a:hlinkClick r:id="rId3"/>
              </a:rPr>
              <a:t> </a:t>
            </a:r>
          </a:p>
          <a:p>
            <a:r>
              <a:rPr lang="en-US" smtClean="0">
                <a:hlinkClick r:id="rId3"/>
              </a:rPr>
              <a:t>Lisa.jones@unh.edu</a:t>
            </a:r>
            <a:r>
              <a:rPr lang="en-US" smtClean="0"/>
              <a:t> </a:t>
            </a:r>
            <a:endParaRPr lang="en-US" dirty="0" smtClean="0"/>
          </a:p>
          <a:p>
            <a:endParaRPr lang="en-US" dirty="0"/>
          </a:p>
        </p:txBody>
      </p:sp>
      <p:sp>
        <p:nvSpPr>
          <p:cNvPr id="6" name="Slide Number Placeholder 5"/>
          <p:cNvSpPr>
            <a:spLocks noGrp="1"/>
          </p:cNvSpPr>
          <p:nvPr>
            <p:ph type="sldNum" sz="quarter" idx="12"/>
          </p:nvPr>
        </p:nvSpPr>
        <p:spPr/>
        <p:txBody>
          <a:bodyPr/>
          <a:lstStyle/>
          <a:p>
            <a:fld id="{32DD0705-9511-4855-A56D-0B6EA0C1BFF8}" type="slidenum">
              <a:rPr lang="en-US" smtClean="0"/>
              <a:pPr/>
              <a:t>37</a:t>
            </a:fld>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3028</TotalTime>
  <Words>1771</Words>
  <Application>Microsoft Office PowerPoint</Application>
  <PresentationFormat>On-screen Show (4:3)</PresentationFormat>
  <Paragraphs>240</Paragraphs>
  <Slides>37</Slides>
  <Notes>18</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Metro</vt:lpstr>
      <vt:lpstr> internet safety education for youth: using research to build better programs</vt:lpstr>
      <vt:lpstr>Overview</vt:lpstr>
      <vt:lpstr>HARRASSMENT/CYBERBULLYING</vt:lpstr>
      <vt:lpstr>Harassment/Cyberbullying</vt:lpstr>
      <vt:lpstr>Harassment/Cyberbullying</vt:lpstr>
      <vt:lpstr>Harassment/Cyberbullying</vt:lpstr>
      <vt:lpstr>Harassment/Cyberbullying</vt:lpstr>
      <vt:lpstr>Harassment/Cyberbullying</vt:lpstr>
      <vt:lpstr>Harassment/Cyberbullying</vt:lpstr>
      <vt:lpstr>Harassment/Cyberbullying</vt:lpstr>
      <vt:lpstr>Harassment/Cyberbullying</vt:lpstr>
      <vt:lpstr>SEXTING</vt:lpstr>
      <vt:lpstr>SEXTING</vt:lpstr>
      <vt:lpstr>SEXTING</vt:lpstr>
      <vt:lpstr>SEXTING</vt:lpstr>
      <vt:lpstr>Sexting - 3 main scenarios  </vt:lpstr>
      <vt:lpstr>Sexting - 3 main scenarios  </vt:lpstr>
      <vt:lpstr>Sexting - 3 main scenarios  </vt:lpstr>
      <vt:lpstr>Sexting - 3 main scenarios  </vt:lpstr>
      <vt:lpstr>SEXTING</vt:lpstr>
      <vt:lpstr>SEXUAL SOLCITATIONS/INTERNET PREDATORS</vt:lpstr>
      <vt:lpstr>SEXUAL SOLICITATIONS</vt:lpstr>
      <vt:lpstr>SEXUAL SOLICITATIONS</vt:lpstr>
      <vt:lpstr>Sexual solicitation</vt:lpstr>
      <vt:lpstr>SEXUAL SOLICITATIONS</vt:lpstr>
      <vt:lpstr>SEXUAL SOLICITATIONS</vt:lpstr>
      <vt:lpstr>SEXUAL SOLICITATIONS</vt:lpstr>
      <vt:lpstr>PREVENTION</vt:lpstr>
      <vt:lpstr>PREVENTION</vt:lpstr>
      <vt:lpstr>PREVENTION</vt:lpstr>
      <vt:lpstr>PREVENTION</vt:lpstr>
      <vt:lpstr>PREVENTION-What NOT to say</vt:lpstr>
      <vt:lpstr>PREVENTION—What TO say</vt:lpstr>
      <vt:lpstr>PREVENTION—Internet Tips for Teens</vt:lpstr>
      <vt:lpstr>ONGOING CCRC RESEARCH</vt:lpstr>
      <vt:lpstr>ONGOING CCRC RESEARCH</vt:lpstr>
      <vt:lpstr>For more information: </vt:lpstr>
    </vt:vector>
  </TitlesOfParts>
  <Company>University of New Hampshire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Growing up in the Digital Age: Usage and Impact of Social Media among Today’s Youth</dc:title>
  <dc:creator>Mitchell, Kimberly</dc:creator>
  <cp:lastModifiedBy>Lisa M. Jones</cp:lastModifiedBy>
  <cp:revision>283</cp:revision>
  <dcterms:created xsi:type="dcterms:W3CDTF">2010-03-30T15:31:26Z</dcterms:created>
  <dcterms:modified xsi:type="dcterms:W3CDTF">2010-10-07T03:37:05Z</dcterms:modified>
</cp:coreProperties>
</file>